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60" r:id="rId1"/>
  </p:sldMasterIdLst>
  <p:notesMasterIdLst>
    <p:notesMasterId r:id="rId25"/>
  </p:notesMasterIdLst>
  <p:sldIdLst>
    <p:sldId id="256" r:id="rId2"/>
    <p:sldId id="267" r:id="rId3"/>
    <p:sldId id="268" r:id="rId4"/>
    <p:sldId id="269" r:id="rId5"/>
    <p:sldId id="270" r:id="rId6"/>
    <p:sldId id="271" r:id="rId7"/>
    <p:sldId id="272" r:id="rId8"/>
    <p:sldId id="273" r:id="rId9"/>
    <p:sldId id="258" r:id="rId10"/>
    <p:sldId id="259" r:id="rId11"/>
    <p:sldId id="275" r:id="rId12"/>
    <p:sldId id="274" r:id="rId13"/>
    <p:sldId id="276" r:id="rId14"/>
    <p:sldId id="277" r:id="rId15"/>
    <p:sldId id="278" r:id="rId16"/>
    <p:sldId id="280" r:id="rId17"/>
    <p:sldId id="281" r:id="rId18"/>
    <p:sldId id="282" r:id="rId19"/>
    <p:sldId id="279" r:id="rId20"/>
    <p:sldId id="283" r:id="rId21"/>
    <p:sldId id="284" r:id="rId22"/>
    <p:sldId id="285" r:id="rId23"/>
    <p:sldId id="286" r:id="rId24"/>
  </p:sldIdLst>
  <p:sldSz cx="14630400" cy="8229600"/>
  <p:notesSz cx="8229600" cy="14630400"/>
  <p:embeddedFontLst>
    <p:embeddedFont>
      <p:font typeface="Gelasio" panose="020B0604020202020204" charset="0"/>
      <p:regular r:id="rId26"/>
    </p:embeddedFont>
    <p:embeddedFont>
      <p:font typeface="Lato" panose="020F0502020204030203" pitchFamily="34" charset="0"/>
      <p:regular r:id="rId27"/>
      <p:bold r:id="rId28"/>
      <p:italic r:id="rId29"/>
      <p:boldItalic r:id="rId30"/>
    </p:embeddedFont>
  </p:embeddedFontLst>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110" autoAdjust="0"/>
    <p:restoredTop sz="94610"/>
  </p:normalViewPr>
  <p:slideViewPr>
    <p:cSldViewPr snapToGrid="0" snapToObjects="1">
      <p:cViewPr varScale="1">
        <p:scale>
          <a:sx n="47" d="100"/>
          <a:sy n="47" d="100"/>
        </p:scale>
        <p:origin x="968" y="2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0185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5A6AC-4705-535C-4A48-AC0E91B45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7E69EA-EB0D-19F5-9234-926E3FE45AA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83EF3A7-C1D2-278C-218F-17479E978EC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D3C9DE8-C521-5036-2405-EAF287ED492F}"/>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492511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BF7BDC-ABA0-64AD-FDA1-024AA8597E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F8DD0D-0A88-6CCD-C96F-7161A049B50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FC15405-CD28-89E9-755D-27A150BC4D9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56E1AEC-977E-9B0F-917A-B7C0F91326F5}"/>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40887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B4EE2B-7FC1-D5E0-85E6-D07CB1F3FD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DE56DD-BA42-06E1-347C-00B708CE3F3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C5D3CE-0911-B0BA-663D-BD4633FCFF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ED9345-F405-1E89-2889-314386401AAC}"/>
              </a:ext>
            </a:extLst>
          </p:cNvPr>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14115823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36EE3D-CAF3-81A1-2FDC-E748F3F343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F4BE05-36EF-9A41-E4B7-28E8410276F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E37F28-A648-8059-9AB1-866FF17F057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F020764-CA58-9F27-55B7-D88F576D1236}"/>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41658874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C8732-3910-5F62-6FE2-FADB9DAF86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36823B-0CD1-BF9B-C96D-29CF31509DF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D98E0A9-42AA-599E-CCB9-D5AC398EFE6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7F72A42-A7A8-57AC-400E-2F1426B5B6AF}"/>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53493081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E8447-817D-500B-8B7E-9FC9437E7A9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E4F2EC-D215-61B4-0AC0-C09767A503D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7607BF-A126-135D-3B4C-BAF15027C7B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348A61B-0179-277B-E325-842FBBD6E2C2}"/>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4040439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6E1985-4704-2B4C-6A24-49EF15BBCE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0D068C-E2E2-D1F3-BAD4-6F1B559309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BFBAEF-DE03-4AA2-1B57-CB0F5DB889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A960370-631D-83A0-125A-EA2C9E78CF62}"/>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319185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4227C5-3236-55AC-F322-FF3782497FF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8B048B-71B1-6453-A84A-8149B77A18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6D58864-0E71-84DF-8272-D9232BB2C41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536C381-6A23-A3F2-8677-6D353BB9745B}"/>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35147842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6724B6-9BD8-0D25-AE06-9C6D71AE3E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BDFA00-DD33-BFDB-A775-8731822F72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62C71D-7C09-6A8B-5AEE-011634A40EA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CA7921F-7A89-2150-DAD0-EBA6137A6356}"/>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4023703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0FDC9-AC7F-4731-E8A9-DC0D149692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0E739F9-6517-0B23-4309-419DA5DCDF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429A6C-9224-D3AB-8F09-4D6F9BB6CC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7F386DF-AB9A-540C-FF6F-AB8C4CA996C4}"/>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6196784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3F32D1-F48E-FB4F-C4D3-040D43ABF1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5081AA4-EC20-84D8-FC3C-5C586249EC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F488FFB-E0E1-E468-DD07-398DC9D00DC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8BBAB5C-F2A8-6817-0669-DCEBED89553F}"/>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8693189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39FC29-F6F2-66F3-15CE-CEC29D9D51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1B4391-DCE8-E29E-149E-6298EF3942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43DBD9E-BEAA-00D9-BA47-FE74F83AFC4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32AD94F-E52F-87CE-80A5-ABED50D33BB6}"/>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24861123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566E0-F556-E862-AD98-0C36BAE7A6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4F8948-7E2F-B1B2-D0AD-3E2C4C6EDF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15814CD-D7F8-FE58-4F29-090576AD1D4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8E75916-A3E2-2BB2-7F9A-F4B5DDCA1CE6}"/>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61926119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153AD9-D937-EAF7-FC40-8AD89A102E4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C9E8865-1B41-4BE6-BD9E-E7133ACCEE4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4D71A90-B32D-00F8-B0ED-811C4EDF4B8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49F4295-3D50-70ED-605B-234CA92106E0}"/>
              </a:ext>
            </a:extLst>
          </p:cNvPr>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3547490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7B6B50-474B-0553-5E52-B35E27912FA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112FDBD-EF13-8855-59B0-40FAB4BA71A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0935E-AE3F-4099-E439-64B5F4BE7B7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67FB6D5-114B-65E4-DC85-82859E02066A}"/>
              </a:ext>
            </a:extLst>
          </p:cNvPr>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1796111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BC7ACA-E7FC-712C-E5E7-C55BA0E8CB3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A42B3E-5EFD-F208-9321-8D520527AF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BE78BC-2D0D-1664-2A0D-6F4259980496}"/>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973253-20D9-36FD-A9B0-B3B54ACA01B9}"/>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6276050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9B631D-F584-2DD4-5169-C98C6ACFAB6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010688-23D4-BE81-06BD-7E0C49BB2C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B95A96C-364D-A770-E480-D0C6FF0111E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C5977AE-E465-480E-BD3C-00CA3120358B}"/>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4020026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59DA4-F817-E601-21F3-BFBE63636A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EE4B0E-5280-E4CD-AB78-50710C89FFD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AFC0631-CAEB-44BC-345F-355368D1A5E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5CEF0EE-E7D3-64C8-DAAA-AFC2A1C15F1D}"/>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3788969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8FBA9E-983D-D010-C693-29EA9BA272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6B73FD-144F-091E-B0B1-7D0CA0CFD5A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4F3663-7179-EDAE-1271-B08E67A6396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6DD1843-7614-9F76-E2C3-CD65959B9145}"/>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21301146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30BF8-0D5D-A515-825A-BDFAB9F0AA9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0EE89EC-8D6F-53E3-6184-DC84FEEEE2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93CF38-43AD-88B3-6442-3F3D6A2486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B837626-A843-9138-142A-CB431A12CD18}"/>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65830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0E970A3-1965-40C7-8B88-CEA08CEC6317}"/>
              </a:ext>
            </a:extLst>
          </p:cNvPr>
          <p:cNvSpPr>
            <a:spLocks noGrp="1"/>
          </p:cNvSpPr>
          <p:nvPr>
            <p:ph type="ctrTitle"/>
          </p:nvPr>
        </p:nvSpPr>
        <p:spPr>
          <a:xfrm>
            <a:off x="1828800" y="1346200"/>
            <a:ext cx="10972800" cy="2865120"/>
          </a:xfrm>
          <a:prstGeom prst="rect">
            <a:avLst/>
          </a:prstGeom>
        </p:spPr>
        <p:txBody>
          <a:bodyPr anchor="b"/>
          <a:lstStyle>
            <a:lvl1pPr algn="ctr">
              <a:defRPr sz="9600"/>
            </a:lvl1pPr>
          </a:lstStyle>
          <a:p>
            <a:r>
              <a:rPr lang="pt-BR"/>
              <a:t>Clique para editar o título Mestre</a:t>
            </a:r>
          </a:p>
        </p:txBody>
      </p:sp>
      <p:sp>
        <p:nvSpPr>
          <p:cNvPr id="3" name="Subtítulo 2">
            <a:extLst>
              <a:ext uri="{FF2B5EF4-FFF2-40B4-BE49-F238E27FC236}">
                <a16:creationId xmlns:a16="http://schemas.microsoft.com/office/drawing/2014/main" id="{597073DA-BAB4-4407-82A3-8283D854C4D2}"/>
              </a:ext>
            </a:extLst>
          </p:cNvPr>
          <p:cNvSpPr>
            <a:spLocks noGrp="1"/>
          </p:cNvSpPr>
          <p:nvPr>
            <p:ph type="subTitle" idx="1"/>
          </p:nvPr>
        </p:nvSpPr>
        <p:spPr>
          <a:xfrm>
            <a:off x="1828800" y="4323081"/>
            <a:ext cx="10972800" cy="1986280"/>
          </a:xfrm>
          <a:prstGeom prst="rect">
            <a:avLst/>
          </a:prstGeom>
        </p:spPr>
        <p:txBody>
          <a:bodyPr/>
          <a:lstStyle>
            <a:lvl1pPr marL="0" indent="0" algn="ctr">
              <a:buNone/>
              <a:defRPr sz="3840"/>
            </a:lvl1pPr>
            <a:lvl2pPr marL="731520" indent="0" algn="ctr">
              <a:buNone/>
              <a:defRPr sz="3200"/>
            </a:lvl2pPr>
            <a:lvl3pPr marL="1463040" indent="0" algn="ctr">
              <a:buNone/>
              <a:defRPr sz="2880"/>
            </a:lvl3pPr>
            <a:lvl4pPr marL="2194560" indent="0" algn="ctr">
              <a:buNone/>
              <a:defRPr sz="2560"/>
            </a:lvl4pPr>
            <a:lvl5pPr marL="2926080" indent="0" algn="ctr">
              <a:buNone/>
              <a:defRPr sz="2560"/>
            </a:lvl5pPr>
            <a:lvl6pPr marL="3657600" indent="0" algn="ctr">
              <a:buNone/>
              <a:defRPr sz="2560"/>
            </a:lvl6pPr>
            <a:lvl7pPr marL="4389120" indent="0" algn="ctr">
              <a:buNone/>
              <a:defRPr sz="2560"/>
            </a:lvl7pPr>
            <a:lvl8pPr marL="5120640" indent="0" algn="ctr">
              <a:buNone/>
              <a:defRPr sz="2560"/>
            </a:lvl8pPr>
            <a:lvl9pPr marL="5852160" indent="0" algn="ctr">
              <a:buNone/>
              <a:defRPr sz="256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0EE596E1-E056-4BE4-9C2D-4064B8886672}"/>
              </a:ext>
            </a:extLst>
          </p:cNvPr>
          <p:cNvSpPr>
            <a:spLocks noGrp="1"/>
          </p:cNvSpPr>
          <p:nvPr>
            <p:ph type="dt" sz="half" idx="10"/>
          </p:nvPr>
        </p:nvSpPr>
        <p:spPr>
          <a:xfrm>
            <a:off x="1005840" y="7627622"/>
            <a:ext cx="3291840" cy="439419"/>
          </a:xfrm>
          <a:prstGeom prst="rect">
            <a:avLst/>
          </a:prstGeom>
        </p:spPr>
        <p:txBody>
          <a:bodyPr/>
          <a:lstStyle/>
          <a:p>
            <a:pPr defTabSz="1463040">
              <a:buClr>
                <a:srgbClr val="000000"/>
              </a:buClr>
            </a:pPr>
            <a:endParaRPr lang="pt-BR" sz="2240" kern="0">
              <a:solidFill>
                <a:srgbClr val="000000"/>
              </a:solidFill>
              <a:latin typeface="Arial"/>
              <a:cs typeface="Arial"/>
              <a:sym typeface="Arial"/>
            </a:endParaRPr>
          </a:p>
        </p:txBody>
      </p:sp>
      <p:sp>
        <p:nvSpPr>
          <p:cNvPr id="5" name="Espaço Reservado para Rodapé 4">
            <a:extLst>
              <a:ext uri="{FF2B5EF4-FFF2-40B4-BE49-F238E27FC236}">
                <a16:creationId xmlns:a16="http://schemas.microsoft.com/office/drawing/2014/main" id="{0CCDD559-2037-4107-BDE7-64DDA7A4E7D7}"/>
              </a:ext>
            </a:extLst>
          </p:cNvPr>
          <p:cNvSpPr>
            <a:spLocks noGrp="1"/>
          </p:cNvSpPr>
          <p:nvPr>
            <p:ph type="ftr" sz="quarter" idx="11"/>
          </p:nvPr>
        </p:nvSpPr>
        <p:spPr>
          <a:xfrm>
            <a:off x="4846320" y="7627622"/>
            <a:ext cx="4937760" cy="439419"/>
          </a:xfrm>
          <a:prstGeom prst="rect">
            <a:avLst/>
          </a:prstGeom>
        </p:spPr>
        <p:txBody>
          <a:bodyPr/>
          <a:lstStyle/>
          <a:p>
            <a:pPr defTabSz="1463040">
              <a:buClr>
                <a:srgbClr val="000000"/>
              </a:buClr>
            </a:pPr>
            <a:endParaRPr lang="pt-BR" sz="2240" kern="0">
              <a:solidFill>
                <a:srgbClr val="000000"/>
              </a:solidFill>
              <a:latin typeface="Arial"/>
              <a:cs typeface="Arial"/>
              <a:sym typeface="Arial"/>
            </a:endParaRPr>
          </a:p>
        </p:txBody>
      </p:sp>
      <p:sp>
        <p:nvSpPr>
          <p:cNvPr id="6" name="Espaço Reservado para Número de Slide 5">
            <a:extLst>
              <a:ext uri="{FF2B5EF4-FFF2-40B4-BE49-F238E27FC236}">
                <a16:creationId xmlns:a16="http://schemas.microsoft.com/office/drawing/2014/main" id="{3C842E7C-0068-4C68-993E-FC7F4BEFC318}"/>
              </a:ext>
            </a:extLst>
          </p:cNvPr>
          <p:cNvSpPr>
            <a:spLocks noGrp="1"/>
          </p:cNvSpPr>
          <p:nvPr>
            <p:ph type="sldNum" sz="quarter" idx="12"/>
          </p:nvPr>
        </p:nvSpPr>
        <p:spPr>
          <a:xfrm>
            <a:off x="10332720" y="7627622"/>
            <a:ext cx="3291840" cy="439419"/>
          </a:xfrm>
          <a:prstGeom prst="rect">
            <a:avLst/>
          </a:prstGeom>
        </p:spPr>
        <p:txBody>
          <a:bodyPr/>
          <a:lstStyle/>
          <a:p>
            <a:pPr defTabSz="1463040">
              <a:buClr>
                <a:srgbClr val="000000"/>
              </a:buClr>
            </a:pPr>
            <a:fld id="{70762D7C-B095-46E1-8BDD-3106C898DD58}" type="slidenum">
              <a:rPr lang="pt-BR" sz="2240" kern="0" smtClean="0">
                <a:solidFill>
                  <a:srgbClr val="000000"/>
                </a:solidFill>
                <a:latin typeface="Arial"/>
                <a:cs typeface="Arial"/>
                <a:sym typeface="Arial"/>
              </a:rPr>
              <a:pPr defTabSz="1463040">
                <a:buClr>
                  <a:srgbClr val="000000"/>
                </a:buClr>
              </a:pPr>
              <a:t>‹nº›</a:t>
            </a:fld>
            <a:endParaRPr lang="pt-BR" sz="2240" kern="0">
              <a:solidFill>
                <a:srgbClr val="000000"/>
              </a:solidFill>
              <a:latin typeface="Arial"/>
              <a:cs typeface="Arial"/>
              <a:sym typeface="Arial"/>
            </a:endParaRPr>
          </a:p>
        </p:txBody>
      </p:sp>
    </p:spTree>
    <p:extLst>
      <p:ext uri="{BB962C8B-B14F-4D97-AF65-F5344CB8AC3E}">
        <p14:creationId xmlns:p14="http://schemas.microsoft.com/office/powerpoint/2010/main" val="39520028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4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0596946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AA0EEB-4626-4348-8120-340180536375}"/>
              </a:ext>
            </a:extLst>
          </p:cNvPr>
          <p:cNvSpPr>
            <a:spLocks noGrp="1"/>
          </p:cNvSpPr>
          <p:nvPr>
            <p:ph type="title"/>
          </p:nvPr>
        </p:nvSpPr>
        <p:spPr>
          <a:xfrm>
            <a:off x="1005840" y="439422"/>
            <a:ext cx="12618720" cy="1590040"/>
          </a:xfrm>
          <a:prstGeom prst="rect">
            <a:avLst/>
          </a:prstGeom>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C8EF84E1-91B1-4064-8368-1284C4EBF183}"/>
              </a:ext>
            </a:extLst>
          </p:cNvPr>
          <p:cNvSpPr>
            <a:spLocks noGrp="1"/>
          </p:cNvSpPr>
          <p:nvPr>
            <p:ph idx="1"/>
          </p:nvPr>
        </p:nvSpPr>
        <p:spPr>
          <a:xfrm>
            <a:off x="1005840" y="2192021"/>
            <a:ext cx="12618720" cy="5219699"/>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D4FA6E08-5AFF-471B-AE89-83AC2B99C40A}"/>
              </a:ext>
            </a:extLst>
          </p:cNvPr>
          <p:cNvSpPr>
            <a:spLocks noGrp="1"/>
          </p:cNvSpPr>
          <p:nvPr>
            <p:ph type="dt" sz="half" idx="10"/>
          </p:nvPr>
        </p:nvSpPr>
        <p:spPr>
          <a:xfrm>
            <a:off x="1005840" y="7627622"/>
            <a:ext cx="3291840" cy="439419"/>
          </a:xfrm>
          <a:prstGeom prst="rect">
            <a:avLst/>
          </a:prstGeom>
        </p:spPr>
        <p:txBody>
          <a:bodyPr/>
          <a:lstStyle/>
          <a:p>
            <a:pPr defTabSz="1463040">
              <a:buClr>
                <a:srgbClr val="000000"/>
              </a:buClr>
            </a:pPr>
            <a:endParaRPr lang="pt-BR" sz="2240" kern="0">
              <a:solidFill>
                <a:srgbClr val="000000"/>
              </a:solidFill>
              <a:latin typeface="Arial"/>
              <a:cs typeface="Arial"/>
              <a:sym typeface="Arial"/>
            </a:endParaRPr>
          </a:p>
        </p:txBody>
      </p:sp>
      <p:sp>
        <p:nvSpPr>
          <p:cNvPr id="5" name="Espaço Reservado para Rodapé 4">
            <a:extLst>
              <a:ext uri="{FF2B5EF4-FFF2-40B4-BE49-F238E27FC236}">
                <a16:creationId xmlns:a16="http://schemas.microsoft.com/office/drawing/2014/main" id="{41FD1392-862B-4647-ACD4-30F187E6A2BA}"/>
              </a:ext>
            </a:extLst>
          </p:cNvPr>
          <p:cNvSpPr>
            <a:spLocks noGrp="1"/>
          </p:cNvSpPr>
          <p:nvPr>
            <p:ph type="ftr" sz="quarter" idx="11"/>
          </p:nvPr>
        </p:nvSpPr>
        <p:spPr>
          <a:xfrm>
            <a:off x="4846320" y="7627622"/>
            <a:ext cx="4937760" cy="439419"/>
          </a:xfrm>
          <a:prstGeom prst="rect">
            <a:avLst/>
          </a:prstGeom>
        </p:spPr>
        <p:txBody>
          <a:bodyPr/>
          <a:lstStyle/>
          <a:p>
            <a:pPr defTabSz="1463040">
              <a:buClr>
                <a:srgbClr val="000000"/>
              </a:buClr>
            </a:pPr>
            <a:endParaRPr lang="pt-BR" sz="2240" kern="0">
              <a:solidFill>
                <a:srgbClr val="000000"/>
              </a:solidFill>
              <a:latin typeface="Arial"/>
              <a:cs typeface="Arial"/>
              <a:sym typeface="Arial"/>
            </a:endParaRPr>
          </a:p>
        </p:txBody>
      </p:sp>
      <p:sp>
        <p:nvSpPr>
          <p:cNvPr id="6" name="Espaço Reservado para Número de Slide 5">
            <a:extLst>
              <a:ext uri="{FF2B5EF4-FFF2-40B4-BE49-F238E27FC236}">
                <a16:creationId xmlns:a16="http://schemas.microsoft.com/office/drawing/2014/main" id="{2D24D2D3-6A37-4410-9830-0803F90972E6}"/>
              </a:ext>
            </a:extLst>
          </p:cNvPr>
          <p:cNvSpPr>
            <a:spLocks noGrp="1"/>
          </p:cNvSpPr>
          <p:nvPr>
            <p:ph type="sldNum" sz="quarter" idx="12"/>
          </p:nvPr>
        </p:nvSpPr>
        <p:spPr>
          <a:xfrm>
            <a:off x="10332720" y="7627622"/>
            <a:ext cx="3291840" cy="439419"/>
          </a:xfrm>
          <a:prstGeom prst="rect">
            <a:avLst/>
          </a:prstGeom>
        </p:spPr>
        <p:txBody>
          <a:bodyPr/>
          <a:lstStyle/>
          <a:p>
            <a:pPr defTabSz="1463040">
              <a:buClr>
                <a:srgbClr val="000000"/>
              </a:buClr>
            </a:pPr>
            <a:fld id="{70762D7C-B095-46E1-8BDD-3106C898DD58}" type="slidenum">
              <a:rPr lang="pt-BR" sz="2240" kern="0" smtClean="0">
                <a:solidFill>
                  <a:srgbClr val="000000"/>
                </a:solidFill>
                <a:latin typeface="Arial"/>
                <a:cs typeface="Arial"/>
                <a:sym typeface="Arial"/>
              </a:rPr>
              <a:pPr defTabSz="1463040">
                <a:buClr>
                  <a:srgbClr val="000000"/>
                </a:buClr>
              </a:pPr>
              <a:t>‹nº›</a:t>
            </a:fld>
            <a:endParaRPr lang="pt-BR" sz="2240" kern="0">
              <a:solidFill>
                <a:srgbClr val="000000"/>
              </a:solidFill>
              <a:latin typeface="Arial"/>
              <a:cs typeface="Arial"/>
              <a:sym typeface="Arial"/>
            </a:endParaRPr>
          </a:p>
        </p:txBody>
      </p:sp>
    </p:spTree>
    <p:extLst>
      <p:ext uri="{BB962C8B-B14F-4D97-AF65-F5344CB8AC3E}">
        <p14:creationId xmlns:p14="http://schemas.microsoft.com/office/powerpoint/2010/main" val="23004139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FB459D-0B63-4DEE-9099-8F6DBCE55BA2}"/>
              </a:ext>
            </a:extLst>
          </p:cNvPr>
          <p:cNvSpPr>
            <a:spLocks noGrp="1"/>
          </p:cNvSpPr>
          <p:nvPr>
            <p:ph type="title"/>
          </p:nvPr>
        </p:nvSpPr>
        <p:spPr>
          <a:xfrm>
            <a:off x="1005840" y="439422"/>
            <a:ext cx="12618720" cy="1590040"/>
          </a:xfrm>
          <a:prstGeom prst="rect">
            <a:avLst/>
          </a:prstGeom>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A34B28A2-45DC-413D-9272-44158B4B5F6D}"/>
              </a:ext>
            </a:extLst>
          </p:cNvPr>
          <p:cNvSpPr>
            <a:spLocks noGrp="1"/>
          </p:cNvSpPr>
          <p:nvPr>
            <p:ph sz="half" idx="1"/>
          </p:nvPr>
        </p:nvSpPr>
        <p:spPr>
          <a:xfrm>
            <a:off x="1005840" y="2192021"/>
            <a:ext cx="6187440" cy="5219699"/>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982C5933-B921-40F0-A2E3-63FF21A56552}"/>
              </a:ext>
            </a:extLst>
          </p:cNvPr>
          <p:cNvSpPr>
            <a:spLocks noGrp="1"/>
          </p:cNvSpPr>
          <p:nvPr>
            <p:ph sz="half" idx="2"/>
          </p:nvPr>
        </p:nvSpPr>
        <p:spPr>
          <a:xfrm>
            <a:off x="7437120" y="2192021"/>
            <a:ext cx="6187440" cy="5219699"/>
          </a:xfrm>
          <a:prstGeom prst="rect">
            <a:avLst/>
          </a:prstGeo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AD6CDCB1-1A19-462D-855A-3733CACF0125}"/>
              </a:ext>
            </a:extLst>
          </p:cNvPr>
          <p:cNvSpPr>
            <a:spLocks noGrp="1"/>
          </p:cNvSpPr>
          <p:nvPr>
            <p:ph type="dt" sz="half" idx="10"/>
          </p:nvPr>
        </p:nvSpPr>
        <p:spPr>
          <a:xfrm>
            <a:off x="1005840" y="7627622"/>
            <a:ext cx="3291840" cy="439419"/>
          </a:xfrm>
          <a:prstGeom prst="rect">
            <a:avLst/>
          </a:prstGeom>
        </p:spPr>
        <p:txBody>
          <a:bodyPr/>
          <a:lstStyle/>
          <a:p>
            <a:pPr defTabSz="1463040">
              <a:buClr>
                <a:srgbClr val="000000"/>
              </a:buClr>
            </a:pPr>
            <a:endParaRPr lang="pt-BR" sz="2240" kern="0">
              <a:solidFill>
                <a:srgbClr val="000000"/>
              </a:solidFill>
              <a:latin typeface="Arial"/>
              <a:cs typeface="Arial"/>
              <a:sym typeface="Arial"/>
            </a:endParaRPr>
          </a:p>
        </p:txBody>
      </p:sp>
      <p:sp>
        <p:nvSpPr>
          <p:cNvPr id="6" name="Espaço Reservado para Rodapé 5">
            <a:extLst>
              <a:ext uri="{FF2B5EF4-FFF2-40B4-BE49-F238E27FC236}">
                <a16:creationId xmlns:a16="http://schemas.microsoft.com/office/drawing/2014/main" id="{1A99B034-54B6-4524-B724-B93A39CE5B79}"/>
              </a:ext>
            </a:extLst>
          </p:cNvPr>
          <p:cNvSpPr>
            <a:spLocks noGrp="1"/>
          </p:cNvSpPr>
          <p:nvPr>
            <p:ph type="ftr" sz="quarter" idx="11"/>
          </p:nvPr>
        </p:nvSpPr>
        <p:spPr>
          <a:xfrm>
            <a:off x="4846320" y="7627622"/>
            <a:ext cx="4937760" cy="439419"/>
          </a:xfrm>
          <a:prstGeom prst="rect">
            <a:avLst/>
          </a:prstGeom>
        </p:spPr>
        <p:txBody>
          <a:bodyPr/>
          <a:lstStyle/>
          <a:p>
            <a:pPr defTabSz="1463040">
              <a:buClr>
                <a:srgbClr val="000000"/>
              </a:buClr>
            </a:pPr>
            <a:endParaRPr lang="pt-BR" sz="2240" kern="0">
              <a:solidFill>
                <a:srgbClr val="000000"/>
              </a:solidFill>
              <a:latin typeface="Arial"/>
              <a:cs typeface="Arial"/>
              <a:sym typeface="Arial"/>
            </a:endParaRPr>
          </a:p>
        </p:txBody>
      </p:sp>
      <p:sp>
        <p:nvSpPr>
          <p:cNvPr id="7" name="Espaço Reservado para Número de Slide 6">
            <a:extLst>
              <a:ext uri="{FF2B5EF4-FFF2-40B4-BE49-F238E27FC236}">
                <a16:creationId xmlns:a16="http://schemas.microsoft.com/office/drawing/2014/main" id="{0EC38795-7C4E-4BAC-BE5E-10FF519DC7EF}"/>
              </a:ext>
            </a:extLst>
          </p:cNvPr>
          <p:cNvSpPr>
            <a:spLocks noGrp="1"/>
          </p:cNvSpPr>
          <p:nvPr>
            <p:ph type="sldNum" sz="quarter" idx="12"/>
          </p:nvPr>
        </p:nvSpPr>
        <p:spPr>
          <a:xfrm>
            <a:off x="10332720" y="7627622"/>
            <a:ext cx="3291840" cy="439419"/>
          </a:xfrm>
          <a:prstGeom prst="rect">
            <a:avLst/>
          </a:prstGeom>
        </p:spPr>
        <p:txBody>
          <a:bodyPr/>
          <a:lstStyle/>
          <a:p>
            <a:pPr defTabSz="1463040">
              <a:buClr>
                <a:srgbClr val="000000"/>
              </a:buClr>
            </a:pPr>
            <a:fld id="{70762D7C-B095-46E1-8BDD-3106C898DD58}" type="slidenum">
              <a:rPr lang="pt-BR" sz="2240" kern="0" smtClean="0">
                <a:solidFill>
                  <a:srgbClr val="000000"/>
                </a:solidFill>
                <a:latin typeface="Arial"/>
                <a:cs typeface="Arial"/>
                <a:sym typeface="Arial"/>
              </a:rPr>
              <a:pPr defTabSz="1463040">
                <a:buClr>
                  <a:srgbClr val="000000"/>
                </a:buClr>
              </a:pPr>
              <a:t>‹nº›</a:t>
            </a:fld>
            <a:endParaRPr lang="pt-BR" sz="2240" kern="0">
              <a:solidFill>
                <a:srgbClr val="000000"/>
              </a:solidFill>
              <a:latin typeface="Arial"/>
              <a:cs typeface="Arial"/>
              <a:sym typeface="Arial"/>
            </a:endParaRPr>
          </a:p>
        </p:txBody>
      </p:sp>
    </p:spTree>
    <p:extLst>
      <p:ext uri="{BB962C8B-B14F-4D97-AF65-F5344CB8AC3E}">
        <p14:creationId xmlns:p14="http://schemas.microsoft.com/office/powerpoint/2010/main" val="30189019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435D73F-79D4-4E78-B363-D0BB759D09EE}"/>
              </a:ext>
            </a:extLst>
          </p:cNvPr>
          <p:cNvSpPr>
            <a:spLocks noGrp="1"/>
          </p:cNvSpPr>
          <p:nvPr>
            <p:ph type="title"/>
          </p:nvPr>
        </p:nvSpPr>
        <p:spPr>
          <a:xfrm>
            <a:off x="1005840" y="439422"/>
            <a:ext cx="12618720" cy="1590040"/>
          </a:xfrm>
          <a:prstGeom prst="rect">
            <a:avLst/>
          </a:prstGeom>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D711D9A9-EA49-4B93-805B-DE1DFB8E24B7}"/>
              </a:ext>
            </a:extLst>
          </p:cNvPr>
          <p:cNvSpPr>
            <a:spLocks noGrp="1"/>
          </p:cNvSpPr>
          <p:nvPr>
            <p:ph type="dt" sz="half" idx="10"/>
          </p:nvPr>
        </p:nvSpPr>
        <p:spPr>
          <a:xfrm>
            <a:off x="1005840" y="7627622"/>
            <a:ext cx="3291840" cy="439419"/>
          </a:xfrm>
          <a:prstGeom prst="rect">
            <a:avLst/>
          </a:prstGeom>
        </p:spPr>
        <p:txBody>
          <a:bodyPr/>
          <a:lstStyle/>
          <a:p>
            <a:pPr defTabSz="1463040">
              <a:buClr>
                <a:srgbClr val="000000"/>
              </a:buClr>
            </a:pPr>
            <a:endParaRPr lang="pt-BR" sz="2240" kern="0">
              <a:solidFill>
                <a:srgbClr val="000000"/>
              </a:solidFill>
              <a:latin typeface="Arial"/>
              <a:cs typeface="Arial"/>
              <a:sym typeface="Arial"/>
            </a:endParaRPr>
          </a:p>
        </p:txBody>
      </p:sp>
      <p:sp>
        <p:nvSpPr>
          <p:cNvPr id="4" name="Espaço Reservado para Rodapé 3">
            <a:extLst>
              <a:ext uri="{FF2B5EF4-FFF2-40B4-BE49-F238E27FC236}">
                <a16:creationId xmlns:a16="http://schemas.microsoft.com/office/drawing/2014/main" id="{0EC25406-6D5A-4EBE-8813-C182B959EB02}"/>
              </a:ext>
            </a:extLst>
          </p:cNvPr>
          <p:cNvSpPr>
            <a:spLocks noGrp="1"/>
          </p:cNvSpPr>
          <p:nvPr>
            <p:ph type="ftr" sz="quarter" idx="11"/>
          </p:nvPr>
        </p:nvSpPr>
        <p:spPr>
          <a:xfrm>
            <a:off x="4846320" y="7627622"/>
            <a:ext cx="4937760" cy="439419"/>
          </a:xfrm>
          <a:prstGeom prst="rect">
            <a:avLst/>
          </a:prstGeom>
        </p:spPr>
        <p:txBody>
          <a:bodyPr/>
          <a:lstStyle/>
          <a:p>
            <a:pPr defTabSz="1463040">
              <a:buClr>
                <a:srgbClr val="000000"/>
              </a:buClr>
            </a:pPr>
            <a:endParaRPr lang="pt-BR" sz="2240" kern="0">
              <a:solidFill>
                <a:srgbClr val="000000"/>
              </a:solidFill>
              <a:latin typeface="Arial"/>
              <a:cs typeface="Arial"/>
              <a:sym typeface="Arial"/>
            </a:endParaRPr>
          </a:p>
        </p:txBody>
      </p:sp>
      <p:sp>
        <p:nvSpPr>
          <p:cNvPr id="5" name="Espaço Reservado para Número de Slide 4">
            <a:extLst>
              <a:ext uri="{FF2B5EF4-FFF2-40B4-BE49-F238E27FC236}">
                <a16:creationId xmlns:a16="http://schemas.microsoft.com/office/drawing/2014/main" id="{D39C440C-4283-4610-8299-4EA64A80B8E3}"/>
              </a:ext>
            </a:extLst>
          </p:cNvPr>
          <p:cNvSpPr>
            <a:spLocks noGrp="1"/>
          </p:cNvSpPr>
          <p:nvPr>
            <p:ph type="sldNum" sz="quarter" idx="12"/>
          </p:nvPr>
        </p:nvSpPr>
        <p:spPr>
          <a:xfrm>
            <a:off x="10332720" y="7627622"/>
            <a:ext cx="3291840" cy="439419"/>
          </a:xfrm>
          <a:prstGeom prst="rect">
            <a:avLst/>
          </a:prstGeom>
        </p:spPr>
        <p:txBody>
          <a:bodyPr/>
          <a:lstStyle/>
          <a:p>
            <a:pPr defTabSz="1463040">
              <a:buClr>
                <a:srgbClr val="000000"/>
              </a:buClr>
            </a:pPr>
            <a:fld id="{70762D7C-B095-46E1-8BDD-3106C898DD58}" type="slidenum">
              <a:rPr lang="pt-BR" sz="2240" kern="0" smtClean="0">
                <a:solidFill>
                  <a:srgbClr val="000000"/>
                </a:solidFill>
                <a:latin typeface="Arial"/>
                <a:cs typeface="Arial"/>
                <a:sym typeface="Arial"/>
              </a:rPr>
              <a:pPr defTabSz="1463040">
                <a:buClr>
                  <a:srgbClr val="000000"/>
                </a:buClr>
              </a:pPr>
              <a:t>‹nº›</a:t>
            </a:fld>
            <a:endParaRPr lang="pt-BR" sz="2240" kern="0">
              <a:solidFill>
                <a:srgbClr val="000000"/>
              </a:solidFill>
              <a:latin typeface="Arial"/>
              <a:cs typeface="Arial"/>
              <a:sym typeface="Arial"/>
            </a:endParaRPr>
          </a:p>
        </p:txBody>
      </p:sp>
    </p:spTree>
    <p:extLst>
      <p:ext uri="{BB962C8B-B14F-4D97-AF65-F5344CB8AC3E}">
        <p14:creationId xmlns:p14="http://schemas.microsoft.com/office/powerpoint/2010/main" val="286875922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673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ítulo e conteúdo">
    <p:spTree>
      <p:nvGrpSpPr>
        <p:cNvPr id="1" name=""/>
        <p:cNvGrpSpPr/>
        <p:nvPr/>
      </p:nvGrpSpPr>
      <p:grpSpPr>
        <a:xfrm>
          <a:off x="0" y="0"/>
          <a:ext cx="0" cy="0"/>
          <a:chOff x="0" y="0"/>
          <a:chExt cx="0" cy="0"/>
        </a:xfrm>
      </p:grpSpPr>
    </p:spTree>
    <p:extLst>
      <p:ext uri="{BB962C8B-B14F-4D97-AF65-F5344CB8AC3E}">
        <p14:creationId xmlns:p14="http://schemas.microsoft.com/office/powerpoint/2010/main" val="18870547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Slide 1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6155756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lide 2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5871034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Slide 3 mas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67470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tângulo 10">
            <a:extLst>
              <a:ext uri="{FF2B5EF4-FFF2-40B4-BE49-F238E27FC236}">
                <a16:creationId xmlns:a16="http://schemas.microsoft.com/office/drawing/2014/main" id="{032BF1A3-4844-4F3E-BC58-288EF4F68624}"/>
              </a:ext>
            </a:extLst>
          </p:cNvPr>
          <p:cNvSpPr/>
          <p:nvPr userDrawn="1"/>
        </p:nvSpPr>
        <p:spPr>
          <a:xfrm>
            <a:off x="-8483" y="7624977"/>
            <a:ext cx="14630400" cy="181611"/>
          </a:xfrm>
          <a:prstGeom prst="rect">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1463040" rtl="0" eaLnBrk="1" fontAlgn="auto" latinLnBrk="0" hangingPunct="1">
              <a:lnSpc>
                <a:spcPct val="100000"/>
              </a:lnSpc>
              <a:spcBef>
                <a:spcPts val="0"/>
              </a:spcBef>
              <a:spcAft>
                <a:spcPts val="0"/>
              </a:spcAft>
              <a:buClr>
                <a:srgbClr val="000000"/>
              </a:buClr>
              <a:buSzTx/>
              <a:buFont typeface="Arial"/>
              <a:buNone/>
              <a:tabLst/>
              <a:defRPr/>
            </a:pPr>
            <a:endParaRPr kumimoji="0" lang="pt-BR" sz="224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2" name="Retângulo 11">
            <a:extLst>
              <a:ext uri="{FF2B5EF4-FFF2-40B4-BE49-F238E27FC236}">
                <a16:creationId xmlns:a16="http://schemas.microsoft.com/office/drawing/2014/main" id="{14687055-DADE-49BD-B02A-667E7949D097}"/>
              </a:ext>
            </a:extLst>
          </p:cNvPr>
          <p:cNvSpPr/>
          <p:nvPr userDrawn="1"/>
        </p:nvSpPr>
        <p:spPr>
          <a:xfrm>
            <a:off x="0" y="7819310"/>
            <a:ext cx="14630400" cy="40230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463040" rtl="0" eaLnBrk="1" fontAlgn="auto" latinLnBrk="0" hangingPunct="1">
              <a:lnSpc>
                <a:spcPct val="100000"/>
              </a:lnSpc>
              <a:spcBef>
                <a:spcPts val="0"/>
              </a:spcBef>
              <a:spcAft>
                <a:spcPts val="0"/>
              </a:spcAft>
              <a:buClr>
                <a:srgbClr val="000000"/>
              </a:buClr>
              <a:buSzTx/>
              <a:buFont typeface="Arial"/>
              <a:buNone/>
              <a:tabLst/>
              <a:defRPr/>
            </a:pPr>
            <a:endParaRPr kumimoji="0" lang="pt-BR" sz="2240" b="0" i="0" u="none" strike="noStrike" kern="0" cap="none" spc="0" normalizeH="0" baseline="0" noProof="0">
              <a:ln>
                <a:noFill/>
              </a:ln>
              <a:solidFill>
                <a:prstClr val="white"/>
              </a:solidFill>
              <a:effectLst/>
              <a:uLnTx/>
              <a:uFillTx/>
              <a:latin typeface="Calibri" panose="020F0502020204030204"/>
              <a:ea typeface="+mn-ea"/>
              <a:cs typeface="+mn-cs"/>
              <a:sym typeface="Arial"/>
            </a:endParaRPr>
          </a:p>
        </p:txBody>
      </p:sp>
      <p:sp>
        <p:nvSpPr>
          <p:cNvPr id="13" name="Retângulo 12">
            <a:extLst>
              <a:ext uri="{FF2B5EF4-FFF2-40B4-BE49-F238E27FC236}">
                <a16:creationId xmlns:a16="http://schemas.microsoft.com/office/drawing/2014/main" id="{5E72F5FA-DFFC-4B53-94BA-D7EE10B4C3DE}"/>
              </a:ext>
            </a:extLst>
          </p:cNvPr>
          <p:cNvSpPr/>
          <p:nvPr userDrawn="1"/>
        </p:nvSpPr>
        <p:spPr>
          <a:xfrm>
            <a:off x="12461838" y="7843931"/>
            <a:ext cx="2047355" cy="363176"/>
          </a:xfrm>
          <a:prstGeom prst="rect">
            <a:avLst/>
          </a:prstGeom>
        </p:spPr>
        <p:txBody>
          <a:bodyPr wrap="none">
            <a:spAutoFit/>
          </a:bodyPr>
          <a:lstStyle/>
          <a:p>
            <a:pPr marL="0" marR="0" lvl="0" indent="0" algn="l" defTabSz="1463040" rtl="0" eaLnBrk="1" fontAlgn="auto" latinLnBrk="0" hangingPunct="1">
              <a:lnSpc>
                <a:spcPct val="100000"/>
              </a:lnSpc>
              <a:spcBef>
                <a:spcPts val="0"/>
              </a:spcBef>
              <a:spcAft>
                <a:spcPts val="0"/>
              </a:spcAft>
              <a:buClr>
                <a:srgbClr val="000000"/>
              </a:buClr>
              <a:buSzTx/>
              <a:buFont typeface="Arial"/>
              <a:buNone/>
              <a:tabLst/>
              <a:defRPr/>
            </a:pPr>
            <a:r>
              <a:rPr kumimoji="0" lang="pt-BR" sz="1760" b="0" i="0" u="none" strike="noStrike" kern="0" cap="none" spc="0" normalizeH="0" baseline="0" noProof="0">
                <a:ln>
                  <a:noFill/>
                </a:ln>
                <a:solidFill>
                  <a:prstClr val="white"/>
                </a:solidFill>
                <a:effectLst/>
                <a:uLnTx/>
                <a:uFillTx/>
                <a:latin typeface="Arial"/>
                <a:cs typeface="Arial"/>
                <a:sym typeface="Arial"/>
              </a:rPr>
              <a:t>treinarecife.com.br</a:t>
            </a:r>
          </a:p>
        </p:txBody>
      </p:sp>
      <p:sp>
        <p:nvSpPr>
          <p:cNvPr id="14" name="Retângulo 13">
            <a:extLst>
              <a:ext uri="{FF2B5EF4-FFF2-40B4-BE49-F238E27FC236}">
                <a16:creationId xmlns:a16="http://schemas.microsoft.com/office/drawing/2014/main" id="{A367BCA5-88C9-405B-8F28-67F39104D45F}"/>
              </a:ext>
            </a:extLst>
          </p:cNvPr>
          <p:cNvSpPr/>
          <p:nvPr userDrawn="1"/>
        </p:nvSpPr>
        <p:spPr>
          <a:xfrm>
            <a:off x="0" y="7819309"/>
            <a:ext cx="3506088" cy="387798"/>
          </a:xfrm>
          <a:prstGeom prst="rect">
            <a:avLst/>
          </a:prstGeom>
        </p:spPr>
        <p:txBody>
          <a:bodyPr wrap="none">
            <a:spAutoFit/>
          </a:bodyPr>
          <a:lstStyle/>
          <a:p>
            <a:pPr marL="0" marR="0" lvl="0" indent="0" algn="l" defTabSz="1463040" rtl="0" eaLnBrk="1" fontAlgn="auto" latinLnBrk="0" hangingPunct="1">
              <a:lnSpc>
                <a:spcPct val="100000"/>
              </a:lnSpc>
              <a:spcBef>
                <a:spcPts val="0"/>
              </a:spcBef>
              <a:spcAft>
                <a:spcPts val="0"/>
              </a:spcAft>
              <a:buClr>
                <a:srgbClr val="000000"/>
              </a:buClr>
              <a:buSzTx/>
              <a:buFont typeface="Arial"/>
              <a:buNone/>
              <a:tabLst/>
              <a:defRPr/>
            </a:pPr>
            <a:r>
              <a:rPr kumimoji="0" lang="pt-BR" sz="1920" b="0" i="0" u="none" strike="noStrike" kern="0" cap="none" spc="0" normalizeH="0" baseline="0" noProof="0" dirty="0">
                <a:ln>
                  <a:noFill/>
                </a:ln>
                <a:solidFill>
                  <a:prstClr val="white"/>
                </a:solidFill>
                <a:effectLst/>
                <a:uLnTx/>
                <a:uFillTx/>
                <a:latin typeface="Arial"/>
                <a:cs typeface="Arial"/>
                <a:sym typeface="Arial"/>
              </a:rPr>
              <a:t>Prof. Luiz Fernando Calábria©</a:t>
            </a:r>
          </a:p>
        </p:txBody>
      </p:sp>
      <p:sp>
        <p:nvSpPr>
          <p:cNvPr id="15" name="Retângulo 14">
            <a:extLst>
              <a:ext uri="{FF2B5EF4-FFF2-40B4-BE49-F238E27FC236}">
                <a16:creationId xmlns:a16="http://schemas.microsoft.com/office/drawing/2014/main" id="{E1DB5263-F56B-40D0-938C-66DD22E20C5B}"/>
              </a:ext>
            </a:extLst>
          </p:cNvPr>
          <p:cNvSpPr/>
          <p:nvPr userDrawn="1"/>
        </p:nvSpPr>
        <p:spPr>
          <a:xfrm>
            <a:off x="6115639" y="7823483"/>
            <a:ext cx="1651414" cy="363176"/>
          </a:xfrm>
          <a:prstGeom prst="rect">
            <a:avLst/>
          </a:prstGeom>
        </p:spPr>
        <p:txBody>
          <a:bodyPr wrap="none">
            <a:spAutoFit/>
          </a:bodyPr>
          <a:lstStyle/>
          <a:p>
            <a:pPr marL="0" marR="0" lvl="0" indent="0" algn="l" defTabSz="1463040" rtl="0" eaLnBrk="1" fontAlgn="auto" latinLnBrk="0" hangingPunct="1">
              <a:lnSpc>
                <a:spcPct val="100000"/>
              </a:lnSpc>
              <a:spcBef>
                <a:spcPts val="0"/>
              </a:spcBef>
              <a:spcAft>
                <a:spcPts val="0"/>
              </a:spcAft>
              <a:buClr>
                <a:srgbClr val="000000"/>
              </a:buClr>
              <a:buSzTx/>
              <a:buFont typeface="Arial"/>
              <a:buNone/>
              <a:tabLst/>
              <a:defRPr/>
            </a:pPr>
            <a:r>
              <a:rPr kumimoji="0" lang="pt-BR" sz="1760" b="0" i="0" u="none" strike="noStrike" kern="0" cap="none" spc="0" normalizeH="0" baseline="0" noProof="0">
                <a:ln>
                  <a:noFill/>
                </a:ln>
                <a:solidFill>
                  <a:prstClr val="white"/>
                </a:solidFill>
                <a:effectLst/>
                <a:uLnTx/>
                <a:uFillTx/>
                <a:latin typeface="Arial"/>
                <a:cs typeface="Arial"/>
                <a:sym typeface="Arial"/>
              </a:rPr>
              <a:t>@</a:t>
            </a:r>
            <a:r>
              <a:rPr kumimoji="0" lang="pt-BR" sz="1760" b="0" i="0" u="none" strike="noStrike" kern="0" cap="none" spc="0" normalizeH="0" baseline="0" noProof="0" err="1">
                <a:ln>
                  <a:noFill/>
                </a:ln>
                <a:solidFill>
                  <a:prstClr val="white"/>
                </a:solidFill>
                <a:effectLst/>
                <a:uLnTx/>
                <a:uFillTx/>
                <a:latin typeface="Arial"/>
                <a:cs typeface="Arial"/>
                <a:sym typeface="Arial"/>
              </a:rPr>
              <a:t>treina_recife</a:t>
            </a:r>
            <a:endParaRPr kumimoji="0" lang="pt-BR" sz="1760" b="0" i="0" u="none" strike="noStrike" kern="0" cap="none" spc="0" normalizeH="0" baseline="0" noProof="0">
              <a:ln>
                <a:noFill/>
              </a:ln>
              <a:solidFill>
                <a:prstClr val="white"/>
              </a:solidFill>
              <a:effectLst/>
              <a:uLnTx/>
              <a:uFillTx/>
              <a:latin typeface="Arial"/>
              <a:cs typeface="Arial"/>
              <a:sym typeface="Arial"/>
            </a:endParaRPr>
          </a:p>
        </p:txBody>
      </p:sp>
      <p:cxnSp>
        <p:nvCxnSpPr>
          <p:cNvPr id="3" name="Conector reto 2">
            <a:extLst>
              <a:ext uri="{FF2B5EF4-FFF2-40B4-BE49-F238E27FC236}">
                <a16:creationId xmlns:a16="http://schemas.microsoft.com/office/drawing/2014/main" id="{5DF72620-CC94-48B2-9CA0-99175298C71C}"/>
              </a:ext>
            </a:extLst>
          </p:cNvPr>
          <p:cNvCxnSpPr>
            <a:cxnSpLocks/>
          </p:cNvCxnSpPr>
          <p:nvPr userDrawn="1"/>
        </p:nvCxnSpPr>
        <p:spPr>
          <a:xfrm>
            <a:off x="1544950" y="1097248"/>
            <a:ext cx="12280779" cy="16"/>
          </a:xfrm>
          <a:prstGeom prst="line">
            <a:avLst/>
          </a:prstGeom>
          <a:ln w="28575">
            <a:solidFill>
              <a:srgbClr val="002060"/>
            </a:solidFill>
          </a:ln>
          <a:effectLst>
            <a:outerShdw blurRad="50800" dist="38100" dir="5400000" algn="t" rotWithShape="0">
              <a:prstClr val="black">
                <a:alpha val="40000"/>
              </a:prstClr>
            </a:outerShdw>
          </a:effectLst>
        </p:spPr>
        <p:style>
          <a:lnRef idx="1">
            <a:schemeClr val="dk1"/>
          </a:lnRef>
          <a:fillRef idx="0">
            <a:schemeClr val="dk1"/>
          </a:fillRef>
          <a:effectRef idx="0">
            <a:schemeClr val="dk1"/>
          </a:effectRef>
          <a:fontRef idx="minor">
            <a:schemeClr val="tx1"/>
          </a:fontRef>
        </p:style>
      </p:cxnSp>
      <p:pic>
        <p:nvPicPr>
          <p:cNvPr id="5" name="Imagem 4" descr="Uma imagem contendo texto, desenho&#10;&#10;Descrição gerada automaticamente">
            <a:extLst>
              <a:ext uri="{FF2B5EF4-FFF2-40B4-BE49-F238E27FC236}">
                <a16:creationId xmlns:a16="http://schemas.microsoft.com/office/drawing/2014/main" id="{46F6FD7A-155A-43A9-9503-34077F254F43}"/>
              </a:ext>
            </a:extLst>
          </p:cNvPr>
          <p:cNvPicPr>
            <a:picLocks noChangeAspect="1"/>
          </p:cNvPicPr>
          <p:nvPr userDrawn="1"/>
        </p:nvPicPr>
        <p:blipFill>
          <a:blip r:embed="rId12"/>
          <a:stretch>
            <a:fillRect/>
          </a:stretch>
        </p:blipFill>
        <p:spPr>
          <a:xfrm>
            <a:off x="186944" y="93472"/>
            <a:ext cx="1117600" cy="1117600"/>
          </a:xfrm>
          <a:prstGeom prst="rect">
            <a:avLst/>
          </a:prstGeom>
        </p:spPr>
      </p:pic>
    </p:spTree>
    <p:extLst>
      <p:ext uri="{BB962C8B-B14F-4D97-AF65-F5344CB8AC3E}">
        <p14:creationId xmlns:p14="http://schemas.microsoft.com/office/powerpoint/2010/main" val="18080560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hf hdr="0" ftr="0" dt="0"/>
  <p:txStyles>
    <p:titleStyle>
      <a:lvl1pPr algn="l" defTabSz="1463040" rtl="0" eaLnBrk="1" latinLnBrk="0" hangingPunct="1">
        <a:lnSpc>
          <a:spcPct val="90000"/>
        </a:lnSpc>
        <a:spcBef>
          <a:spcPct val="0"/>
        </a:spcBef>
        <a:buNone/>
        <a:defRPr sz="7040" kern="1200">
          <a:solidFill>
            <a:schemeClr val="tx1"/>
          </a:solidFill>
          <a:latin typeface="+mj-lt"/>
          <a:ea typeface="+mj-ea"/>
          <a:cs typeface="+mj-cs"/>
        </a:defRPr>
      </a:lvl1pPr>
    </p:titleStyle>
    <p:body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p:bodyStyle>
    <p:otherStyle>
      <a:defPPr>
        <a:defRPr lang="pt-BR"/>
      </a:defPPr>
      <a:lvl1pPr marL="0" algn="l" defTabSz="1463040" rtl="0" eaLnBrk="1" latinLnBrk="0" hangingPunct="1">
        <a:defRPr sz="2880" kern="1200">
          <a:solidFill>
            <a:schemeClr val="tx1"/>
          </a:solidFill>
          <a:latin typeface="+mn-lt"/>
          <a:ea typeface="+mn-ea"/>
          <a:cs typeface="+mn-cs"/>
        </a:defRPr>
      </a:lvl1pPr>
      <a:lvl2pPr marL="731520" algn="l" defTabSz="1463040" rtl="0" eaLnBrk="1" latinLnBrk="0" hangingPunct="1">
        <a:defRPr sz="2880" kern="1200">
          <a:solidFill>
            <a:schemeClr val="tx1"/>
          </a:solidFill>
          <a:latin typeface="+mn-lt"/>
          <a:ea typeface="+mn-ea"/>
          <a:cs typeface="+mn-cs"/>
        </a:defRPr>
      </a:lvl2pPr>
      <a:lvl3pPr marL="1463040" algn="l" defTabSz="1463040" rtl="0" eaLnBrk="1" latinLnBrk="0" hangingPunct="1">
        <a:defRPr sz="2880" kern="1200">
          <a:solidFill>
            <a:schemeClr val="tx1"/>
          </a:solidFill>
          <a:latin typeface="+mn-lt"/>
          <a:ea typeface="+mn-ea"/>
          <a:cs typeface="+mn-cs"/>
        </a:defRPr>
      </a:lvl3pPr>
      <a:lvl4pPr marL="2194560" algn="l" defTabSz="1463040" rtl="0" eaLnBrk="1" latinLnBrk="0" hangingPunct="1">
        <a:defRPr sz="2880" kern="1200">
          <a:solidFill>
            <a:schemeClr val="tx1"/>
          </a:solidFill>
          <a:latin typeface="+mn-lt"/>
          <a:ea typeface="+mn-ea"/>
          <a:cs typeface="+mn-cs"/>
        </a:defRPr>
      </a:lvl4pPr>
      <a:lvl5pPr marL="2926080" algn="l" defTabSz="1463040" rtl="0" eaLnBrk="1" latinLnBrk="0" hangingPunct="1">
        <a:defRPr sz="2880" kern="1200">
          <a:solidFill>
            <a:schemeClr val="tx1"/>
          </a:solidFill>
          <a:latin typeface="+mn-lt"/>
          <a:ea typeface="+mn-ea"/>
          <a:cs typeface="+mn-cs"/>
        </a:defRPr>
      </a:lvl5pPr>
      <a:lvl6pPr marL="3657600" algn="l" defTabSz="1463040" rtl="0" eaLnBrk="1" latinLnBrk="0" hangingPunct="1">
        <a:defRPr sz="2880" kern="1200">
          <a:solidFill>
            <a:schemeClr val="tx1"/>
          </a:solidFill>
          <a:latin typeface="+mn-lt"/>
          <a:ea typeface="+mn-ea"/>
          <a:cs typeface="+mn-cs"/>
        </a:defRPr>
      </a:lvl6pPr>
      <a:lvl7pPr marL="4389120" algn="l" defTabSz="1463040" rtl="0" eaLnBrk="1" latinLnBrk="0" hangingPunct="1">
        <a:defRPr sz="2880" kern="1200">
          <a:solidFill>
            <a:schemeClr val="tx1"/>
          </a:solidFill>
          <a:latin typeface="+mn-lt"/>
          <a:ea typeface="+mn-ea"/>
          <a:cs typeface="+mn-cs"/>
        </a:defRPr>
      </a:lvl7pPr>
      <a:lvl8pPr marL="5120640" algn="l" defTabSz="1463040" rtl="0" eaLnBrk="1" latinLnBrk="0" hangingPunct="1">
        <a:defRPr sz="2880" kern="1200">
          <a:solidFill>
            <a:schemeClr val="tx1"/>
          </a:solidFill>
          <a:latin typeface="+mn-lt"/>
          <a:ea typeface="+mn-ea"/>
          <a:cs typeface="+mn-cs"/>
        </a:defRPr>
      </a:lvl8pPr>
      <a:lvl9pPr marL="5852160" algn="l" defTabSz="1463040" rtl="0" eaLnBrk="1" latinLnBrk="0" hangingPunct="1">
        <a:defRPr sz="28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23.svg"/><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8.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image" Target="../media/image26.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9.xml"/><Relationship Id="rId5" Type="http://schemas.openxmlformats.org/officeDocument/2006/relationships/image" Target="../media/image12.png"/><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65475" y="1207863"/>
            <a:ext cx="4203982" cy="6305973"/>
          </a:xfrm>
          <a:prstGeom prst="rect">
            <a:avLst/>
          </a:prstGeom>
        </p:spPr>
      </p:pic>
      <p:sp>
        <p:nvSpPr>
          <p:cNvPr id="3" name="Text 0"/>
          <p:cNvSpPr/>
          <p:nvPr/>
        </p:nvSpPr>
        <p:spPr>
          <a:xfrm>
            <a:off x="4219788" y="2718316"/>
            <a:ext cx="9616824" cy="1860233"/>
          </a:xfrm>
          <a:prstGeom prst="rect">
            <a:avLst/>
          </a:prstGeom>
          <a:noFill/>
          <a:ln/>
        </p:spPr>
        <p:txBody>
          <a:bodyPr wrap="square" lIns="0" tIns="0" rIns="0" bIns="0" rtlCol="0" anchor="t"/>
          <a:lstStyle/>
          <a:p>
            <a:pPr marL="0" indent="0" algn="ctr">
              <a:lnSpc>
                <a:spcPts val="4850"/>
              </a:lnSpc>
              <a:buNone/>
            </a:pPr>
            <a:r>
              <a:rPr lang="en-US" sz="4000" dirty="0">
                <a:solidFill>
                  <a:srgbClr val="312F2B"/>
                </a:solidFill>
                <a:latin typeface="Arial" panose="020B0604020202020204" pitchFamily="34" charset="0"/>
                <a:ea typeface="Gelasio" pitchFamily="34" charset="-122"/>
                <a:cs typeface="Arial" panose="020B0604020202020204" pitchFamily="34" charset="0"/>
              </a:rPr>
              <a:t>Redes Neurais e Deep Learning: A Revolução da Inteligência Artificial</a:t>
            </a:r>
            <a:endParaRPr lang="en-US" sz="4000" dirty="0">
              <a:latin typeface="Arial" panose="020B0604020202020204" pitchFamily="34" charset="0"/>
              <a:cs typeface="Arial" panose="020B0604020202020204" pitchFamily="34" charset="0"/>
            </a:endParaRPr>
          </a:p>
        </p:txBody>
      </p:sp>
      <p:sp>
        <p:nvSpPr>
          <p:cNvPr id="6" name="CaixaDeTexto 5">
            <a:extLst>
              <a:ext uri="{FF2B5EF4-FFF2-40B4-BE49-F238E27FC236}">
                <a16:creationId xmlns:a16="http://schemas.microsoft.com/office/drawing/2014/main" id="{3E98872E-93D9-DD29-0310-4E3797095678}"/>
              </a:ext>
            </a:extLst>
          </p:cNvPr>
          <p:cNvSpPr txBox="1"/>
          <p:nvPr/>
        </p:nvSpPr>
        <p:spPr>
          <a:xfrm>
            <a:off x="4138507" y="4578549"/>
            <a:ext cx="9279466" cy="954107"/>
          </a:xfrm>
          <a:prstGeom prst="rect">
            <a:avLst/>
          </a:prstGeom>
          <a:noFill/>
        </p:spPr>
        <p:txBody>
          <a:bodyPr wrap="square">
            <a:spAutoFit/>
          </a:bodyPr>
          <a:lstStyle/>
          <a:p>
            <a:pPr algn="ctr"/>
            <a:r>
              <a:rPr lang="pt-BR" sz="2800" dirty="0">
                <a:latin typeface="Arial" panose="020B0604020202020204" pitchFamily="34" charset="0"/>
                <a:cs typeface="Arial" panose="020B0604020202020204" pitchFamily="34" charset="0"/>
              </a:rPr>
              <a:t>Desvendando o Cérebro Digital: Uma Imersão em Redes Neurais e </a:t>
            </a:r>
            <a:r>
              <a:rPr lang="pt-BR" sz="2800" dirty="0" err="1">
                <a:latin typeface="Arial" panose="020B0604020202020204" pitchFamily="34" charset="0"/>
                <a:cs typeface="Arial" panose="020B0604020202020204" pitchFamily="34" charset="0"/>
              </a:rPr>
              <a:t>Deep</a:t>
            </a:r>
            <a:r>
              <a:rPr lang="pt-BR" sz="2800" dirty="0">
                <a:latin typeface="Arial" panose="020B0604020202020204" pitchFamily="34" charset="0"/>
                <a:cs typeface="Arial" panose="020B0604020202020204" pitchFamily="34" charset="0"/>
              </a:rPr>
              <a:t> Learning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4" name="Text 1"/>
          <p:cNvSpPr/>
          <p:nvPr/>
        </p:nvSpPr>
        <p:spPr>
          <a:xfrm>
            <a:off x="396835" y="7736919"/>
            <a:ext cx="2527578" cy="185976"/>
          </a:xfrm>
          <a:prstGeom prst="rect">
            <a:avLst/>
          </a:prstGeom>
          <a:noFill/>
          <a:ln/>
        </p:spPr>
        <p:txBody>
          <a:bodyPr wrap="none" lIns="0" tIns="0" rIns="0" bIns="0" rtlCol="0" anchor="t"/>
          <a:lstStyle/>
          <a:p>
            <a:pPr marL="0" indent="0" algn="l">
              <a:lnSpc>
                <a:spcPts val="1450"/>
              </a:lnSpc>
              <a:buNone/>
            </a:pPr>
            <a:r>
              <a:rPr lang="en-US" sz="1150" dirty="0">
                <a:solidFill>
                  <a:srgbClr val="272525"/>
                </a:solidFill>
                <a:latin typeface="Gelasio" pitchFamily="34" charset="0"/>
                <a:ea typeface="Gelasio" pitchFamily="34" charset="-122"/>
                <a:cs typeface="Gelasio" pitchFamily="34" charset="-120"/>
              </a:rPr>
              <a:t>Redes Neurais Convolucionais (CNNs)</a:t>
            </a:r>
            <a:endParaRPr lang="en-US" sz="1150" dirty="0"/>
          </a:p>
        </p:txBody>
      </p:sp>
      <p:pic>
        <p:nvPicPr>
          <p:cNvPr id="7" name="Image 1"/>
          <p:cNvPicPr>
            <a:picLocks noChangeAspect="1"/>
          </p:cNvPicPr>
          <p:nvPr/>
        </p:nvPicPr>
        <p:blipFill>
          <a:blip r:embed="rId3"/>
          <a:srcRect/>
          <a:stretch/>
        </p:blipFill>
        <p:spPr>
          <a:xfrm>
            <a:off x="1442263" y="1217456"/>
            <a:ext cx="11188217" cy="6364920"/>
          </a:xfrm>
          <a:prstGeom prst="rect">
            <a:avLst/>
          </a:prstGeom>
        </p:spPr>
      </p:pic>
      <p:sp>
        <p:nvSpPr>
          <p:cNvPr id="8" name="Text 4"/>
          <p:cNvSpPr/>
          <p:nvPr/>
        </p:nvSpPr>
        <p:spPr>
          <a:xfrm>
            <a:off x="7377113" y="7737038"/>
            <a:ext cx="2321838" cy="185976"/>
          </a:xfrm>
          <a:prstGeom prst="rect">
            <a:avLst/>
          </a:prstGeom>
          <a:noFill/>
          <a:ln/>
        </p:spPr>
        <p:txBody>
          <a:bodyPr wrap="none" lIns="0" tIns="0" rIns="0" bIns="0" rtlCol="0" anchor="t"/>
          <a:lstStyle/>
          <a:p>
            <a:pPr marL="0" indent="0" algn="l">
              <a:lnSpc>
                <a:spcPts val="1450"/>
              </a:lnSpc>
              <a:buNone/>
            </a:pPr>
            <a:r>
              <a:rPr lang="en-US" sz="1150" dirty="0">
                <a:solidFill>
                  <a:srgbClr val="272525"/>
                </a:solidFill>
                <a:latin typeface="Gelasio" pitchFamily="34" charset="0"/>
                <a:ea typeface="Gelasio" pitchFamily="34" charset="-122"/>
                <a:cs typeface="Gelasio" pitchFamily="34" charset="-120"/>
              </a:rPr>
              <a:t>Redes Neurais Recorrentes (RNNs)</a:t>
            </a:r>
            <a:endParaRPr lang="en-US" sz="1150" dirty="0"/>
          </a:p>
        </p:txBody>
      </p:sp>
      <p:sp>
        <p:nvSpPr>
          <p:cNvPr id="20" name="Shape 16"/>
          <p:cNvSpPr/>
          <p:nvPr/>
        </p:nvSpPr>
        <p:spPr>
          <a:xfrm>
            <a:off x="9687401" y="9099709"/>
            <a:ext cx="4546163" cy="15240"/>
          </a:xfrm>
          <a:prstGeom prst="rect">
            <a:avLst/>
          </a:prstGeom>
          <a:solidFill>
            <a:srgbClr val="E5E5E0"/>
          </a:solidFill>
          <a:ln/>
        </p:spPr>
        <p:txBody>
          <a:bodyPr/>
          <a:lstStyle/>
          <a:p>
            <a:endParaRPr lang="pt-BR"/>
          </a:p>
        </p:txBody>
      </p:sp>
      <p:sp>
        <p:nvSpPr>
          <p:cNvPr id="25" name="Text 0">
            <a:extLst>
              <a:ext uri="{FF2B5EF4-FFF2-40B4-BE49-F238E27FC236}">
                <a16:creationId xmlns:a16="http://schemas.microsoft.com/office/drawing/2014/main" id="{38EFA321-29DB-D7AC-8777-7BCE181F5030}"/>
              </a:ext>
            </a:extLst>
          </p:cNvPr>
          <p:cNvSpPr/>
          <p:nvPr/>
        </p:nvSpPr>
        <p:spPr>
          <a:xfrm>
            <a:off x="1756291" y="413624"/>
            <a:ext cx="5477947" cy="505658"/>
          </a:xfrm>
          <a:prstGeom prst="rect">
            <a:avLst/>
          </a:prstGeom>
          <a:noFill/>
          <a:ln/>
        </p:spPr>
        <p:txBody>
          <a:bodyPr wrap="none" lIns="0" tIns="0" rIns="0" bIns="0" rtlCol="0" anchor="t"/>
          <a:lstStyle/>
          <a:p>
            <a:pPr marL="0" indent="0" algn="l">
              <a:lnSpc>
                <a:spcPts val="3950"/>
              </a:lnSpc>
              <a:buNone/>
            </a:pPr>
            <a:r>
              <a:rPr lang="en-US" sz="3200" dirty="0">
                <a:solidFill>
                  <a:srgbClr val="312F2B"/>
                </a:solidFill>
                <a:latin typeface="Arial" panose="020B0604020202020204" pitchFamily="34" charset="0"/>
                <a:ea typeface="Gelasio" pitchFamily="34" charset="-122"/>
                <a:cs typeface="Arial" panose="020B0604020202020204" pitchFamily="34" charset="0"/>
              </a:rPr>
              <a:t>Arquitetura das Redes Neurais</a:t>
            </a:r>
            <a:endParaRPr lang="en-US" sz="3200" dirty="0">
              <a:latin typeface="Arial" panose="020B0604020202020204" pitchFamily="34" charset="0"/>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38DF69-9174-077A-C72E-C216A51E55AA}"/>
            </a:ext>
          </a:extLst>
        </p:cNvPr>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FFEA6E10-9EB1-B0F1-5D31-99793E5F2D10}"/>
              </a:ext>
            </a:extLst>
          </p:cNvPr>
          <p:cNvSpPr txBox="1">
            <a:spLocks/>
          </p:cNvSpPr>
          <p:nvPr/>
        </p:nvSpPr>
        <p:spPr>
          <a:xfrm>
            <a:off x="1444175" y="1322493"/>
            <a:ext cx="8763238" cy="6304280"/>
          </a:xfrm>
          <a:prstGeom prst="rect">
            <a:avLst/>
          </a:prstGeom>
        </p:spPr>
        <p:txBody>
          <a:bodyPr wrap="square">
            <a:noAutofit/>
          </a:bodyPr>
          <a:lst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a:lstStyle>
          <a:p>
            <a:pPr marL="0" indent="0" algn="just">
              <a:buNone/>
            </a:pPr>
            <a:r>
              <a:rPr lang="pt-BR" sz="2400" dirty="0">
                <a:latin typeface="Arial" panose="020B0604020202020204" pitchFamily="34" charset="0"/>
                <a:cs typeface="Arial" panose="020B0604020202020204" pitchFamily="34" charset="0"/>
              </a:rPr>
              <a:t>As funções de ativação em camadas ocultas são cruciais porque introduzem a não-linearidade nos modelos de rede neural. Sem elas, uma rede neural, mesmo com muitas camadas, agiria como um simples modelo linear, incapaz de aprender e representar relações complexas nos dados. Existem diversas funções de ativação, cada uma com suas características. A Sigmoide e a </a:t>
            </a:r>
            <a:r>
              <a:rPr lang="pt-BR" sz="2400" dirty="0" err="1">
                <a:latin typeface="Arial" panose="020B0604020202020204" pitchFamily="34" charset="0"/>
                <a:cs typeface="Arial" panose="020B0604020202020204" pitchFamily="34" charset="0"/>
              </a:rPr>
              <a:t>Tanh</a:t>
            </a:r>
            <a:r>
              <a:rPr lang="pt-BR" sz="2400" dirty="0">
                <a:latin typeface="Arial" panose="020B0604020202020204" pitchFamily="34" charset="0"/>
                <a:cs typeface="Arial" panose="020B0604020202020204" pitchFamily="34" charset="0"/>
              </a:rPr>
              <a:t> (tangente hiperbólica) costumavam ser populares, pois comprimem as entradas para um intervalo entre 0 e 1 ou -1 e 1, respectivamente, sendo úteis em camadas de saída para probabilidades ou classificações binárias. No entanto, elas sofrem com o problema do "gradiente que desaparece" (</a:t>
            </a:r>
            <a:r>
              <a:rPr lang="pt-BR" sz="2400" dirty="0" err="1">
                <a:latin typeface="Arial" panose="020B0604020202020204" pitchFamily="34" charset="0"/>
                <a:cs typeface="Arial" panose="020B0604020202020204" pitchFamily="34" charset="0"/>
              </a:rPr>
              <a:t>vanishing</a:t>
            </a:r>
            <a:r>
              <a:rPr lang="pt-BR" sz="2400" dirty="0">
                <a:latin typeface="Arial" panose="020B0604020202020204" pitchFamily="34" charset="0"/>
                <a:cs typeface="Arial" panose="020B0604020202020204" pitchFamily="34" charset="0"/>
              </a:rPr>
              <a:t> </a:t>
            </a:r>
            <a:r>
              <a:rPr lang="pt-BR" sz="2400" dirty="0" err="1">
                <a:latin typeface="Arial" panose="020B0604020202020204" pitchFamily="34" charset="0"/>
                <a:cs typeface="Arial" panose="020B0604020202020204" pitchFamily="34" charset="0"/>
              </a:rPr>
              <a:t>gradient</a:t>
            </a:r>
            <a:r>
              <a:rPr lang="pt-BR" sz="2400" dirty="0">
                <a:latin typeface="Arial" panose="020B0604020202020204" pitchFamily="34" charset="0"/>
                <a:cs typeface="Arial" panose="020B0604020202020204" pitchFamily="34" charset="0"/>
              </a:rPr>
              <a:t>) em camadas mais profundas. Por isso, a </a:t>
            </a:r>
            <a:r>
              <a:rPr lang="pt-BR" sz="2400" dirty="0" err="1">
                <a:latin typeface="Arial" panose="020B0604020202020204" pitchFamily="34" charset="0"/>
                <a:cs typeface="Arial" panose="020B0604020202020204" pitchFamily="34" charset="0"/>
              </a:rPr>
              <a:t>ReLU</a:t>
            </a:r>
            <a:r>
              <a:rPr lang="pt-BR" sz="2400" dirty="0">
                <a:latin typeface="Arial" panose="020B0604020202020204" pitchFamily="34" charset="0"/>
                <a:cs typeface="Arial" panose="020B0604020202020204" pitchFamily="34" charset="0"/>
              </a:rPr>
              <a:t> (</a:t>
            </a:r>
            <a:r>
              <a:rPr lang="pt-BR" sz="2400" dirty="0" err="1">
                <a:latin typeface="Arial" panose="020B0604020202020204" pitchFamily="34" charset="0"/>
                <a:cs typeface="Arial" panose="020B0604020202020204" pitchFamily="34" charset="0"/>
              </a:rPr>
              <a:t>Rectified</a:t>
            </a:r>
            <a:r>
              <a:rPr lang="pt-BR" sz="2400" dirty="0">
                <a:latin typeface="Arial" panose="020B0604020202020204" pitchFamily="34" charset="0"/>
                <a:cs typeface="Arial" panose="020B0604020202020204" pitchFamily="34" charset="0"/>
              </a:rPr>
              <a:t> Linear Unit), que retorna a entrada se for positiva e zero caso contrário, tornou-se a escolha padrão para camadas ocultas devido à sua simplicidade computacional e por ajudar a mitigar o problema do gradiente que desaparece, permitindo o treinamento de redes mais profundas.</a:t>
            </a:r>
          </a:p>
        </p:txBody>
      </p:sp>
      <p:pic>
        <p:nvPicPr>
          <p:cNvPr id="11" name="Image 1" descr="preencoded.png">
            <a:extLst>
              <a:ext uri="{FF2B5EF4-FFF2-40B4-BE49-F238E27FC236}">
                <a16:creationId xmlns:a16="http://schemas.microsoft.com/office/drawing/2014/main" id="{F966B079-AA15-4675-0E20-6D9931E4DE94}"/>
              </a:ext>
            </a:extLst>
          </p:cNvPr>
          <p:cNvPicPr>
            <a:picLocks noChangeAspect="1"/>
          </p:cNvPicPr>
          <p:nvPr/>
        </p:nvPicPr>
        <p:blipFill>
          <a:blip r:embed="rId3"/>
          <a:stretch>
            <a:fillRect/>
          </a:stretch>
        </p:blipFill>
        <p:spPr>
          <a:xfrm>
            <a:off x="502682" y="9103638"/>
            <a:ext cx="125611" cy="100489"/>
          </a:xfrm>
          <a:prstGeom prst="rect">
            <a:avLst/>
          </a:prstGeom>
        </p:spPr>
      </p:pic>
      <p:sp>
        <p:nvSpPr>
          <p:cNvPr id="14" name="CaixaDeTexto 13">
            <a:extLst>
              <a:ext uri="{FF2B5EF4-FFF2-40B4-BE49-F238E27FC236}">
                <a16:creationId xmlns:a16="http://schemas.microsoft.com/office/drawing/2014/main" id="{F66BEE6D-52D7-EBD7-691B-CD80CFABABDF}"/>
              </a:ext>
            </a:extLst>
          </p:cNvPr>
          <p:cNvSpPr txBox="1"/>
          <p:nvPr/>
        </p:nvSpPr>
        <p:spPr>
          <a:xfrm>
            <a:off x="1590040" y="449044"/>
            <a:ext cx="12092094" cy="584775"/>
          </a:xfrm>
          <a:prstGeom prst="rect">
            <a:avLst/>
          </a:prstGeom>
          <a:noFill/>
        </p:spPr>
        <p:txBody>
          <a:bodyPr wrap="square">
            <a:spAutoFit/>
          </a:bodyPr>
          <a:lstStyle/>
          <a:p>
            <a:r>
              <a:rPr lang="pt-BR" sz="3200" dirty="0">
                <a:latin typeface="Arial" panose="020B0604020202020204" pitchFamily="34" charset="0"/>
                <a:cs typeface="Arial" panose="020B0604020202020204" pitchFamily="34" charset="0"/>
              </a:rPr>
              <a:t>O Neurônio Artificial</a:t>
            </a:r>
          </a:p>
        </p:txBody>
      </p:sp>
      <p:pic>
        <p:nvPicPr>
          <p:cNvPr id="2" name="Image 0">
            <a:extLst>
              <a:ext uri="{FF2B5EF4-FFF2-40B4-BE49-F238E27FC236}">
                <a16:creationId xmlns:a16="http://schemas.microsoft.com/office/drawing/2014/main" id="{D12BC0E0-6C92-D33F-3CCB-23D46FBA27D1}"/>
              </a:ext>
            </a:extLst>
          </p:cNvPr>
          <p:cNvPicPr>
            <a:picLocks noChangeAspect="1"/>
          </p:cNvPicPr>
          <p:nvPr/>
        </p:nvPicPr>
        <p:blipFill>
          <a:blip r:embed="rId4"/>
          <a:srcRect/>
          <a:stretch/>
        </p:blipFill>
        <p:spPr>
          <a:xfrm>
            <a:off x="10304939" y="1696290"/>
            <a:ext cx="4325461" cy="4325461"/>
          </a:xfrm>
          <a:prstGeom prst="rect">
            <a:avLst/>
          </a:prstGeom>
        </p:spPr>
      </p:pic>
    </p:spTree>
    <p:extLst>
      <p:ext uri="{BB962C8B-B14F-4D97-AF65-F5344CB8AC3E}">
        <p14:creationId xmlns:p14="http://schemas.microsoft.com/office/powerpoint/2010/main" val="41344347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51F83-1D1F-1AFE-A6DD-147D1748EB3A}"/>
            </a:ext>
          </a:extLst>
        </p:cNvPr>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FF9B64B5-045D-56F4-6256-842498B8E2FA}"/>
              </a:ext>
            </a:extLst>
          </p:cNvPr>
          <p:cNvSpPr txBox="1">
            <a:spLocks/>
          </p:cNvSpPr>
          <p:nvPr/>
        </p:nvSpPr>
        <p:spPr>
          <a:xfrm>
            <a:off x="1444175" y="1322493"/>
            <a:ext cx="8763238" cy="6304280"/>
          </a:xfrm>
          <a:prstGeom prst="rect">
            <a:avLst/>
          </a:prstGeom>
        </p:spPr>
        <p:txBody>
          <a:bodyPr wrap="square">
            <a:noAutofit/>
          </a:bodyPr>
          <a:lst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a:lstStyle>
          <a:p>
            <a:pPr marL="0" indent="0" algn="just">
              <a:buNone/>
            </a:pPr>
            <a:r>
              <a:rPr lang="pt-BR" sz="2400" dirty="0">
                <a:latin typeface="Arial" panose="020B0604020202020204" pitchFamily="34" charset="0"/>
                <a:cs typeface="Arial" panose="020B0604020202020204" pitchFamily="34" charset="0"/>
              </a:rPr>
              <a:t>O fluxo de informação em uma rede neural </a:t>
            </a:r>
            <a:r>
              <a:rPr lang="pt-BR" sz="2400" dirty="0" err="1">
                <a:latin typeface="Arial" panose="020B0604020202020204" pitchFamily="34" charset="0"/>
                <a:cs typeface="Arial" panose="020B0604020202020204" pitchFamily="34" charset="0"/>
              </a:rPr>
              <a:t>feedforward</a:t>
            </a:r>
            <a:r>
              <a:rPr lang="pt-BR" sz="2400" dirty="0">
                <a:latin typeface="Arial" panose="020B0604020202020204" pitchFamily="34" charset="0"/>
                <a:cs typeface="Arial" panose="020B0604020202020204" pitchFamily="34" charset="0"/>
              </a:rPr>
              <a:t> (alimentação direta) ocorre em uma única direção, da camada de entrada para a camada de saída. Os dados de entrada são alimentados na primeira camada, processados pelos neurônios, e suas saídas são passadas como entradas para a próxima camada. Esse processo se repete camada a camada até que a informação chegue à camada de saída, onde a previsão ou classificação final é gerada. Não há ciclos ou loops de feedback nesse tipo de rede, o que simplifica o cálculo e a propagação da informação. É dentro desse fluxo unidirecional que as funções de ativação atuam, transformando as somas ponderadas dos neurônios em sinais de saída não-lineares, permitindo que a rede aprenda representações de dados cada vez mais complexas à medida que os dados viajam através de suas camadas ocultas.</a:t>
            </a:r>
          </a:p>
        </p:txBody>
      </p:sp>
      <p:pic>
        <p:nvPicPr>
          <p:cNvPr id="11" name="Image 1" descr="preencoded.png">
            <a:extLst>
              <a:ext uri="{FF2B5EF4-FFF2-40B4-BE49-F238E27FC236}">
                <a16:creationId xmlns:a16="http://schemas.microsoft.com/office/drawing/2014/main" id="{1D54B753-C8B2-2DF4-DF8E-C8A574910A29}"/>
              </a:ext>
            </a:extLst>
          </p:cNvPr>
          <p:cNvPicPr>
            <a:picLocks noChangeAspect="1"/>
          </p:cNvPicPr>
          <p:nvPr/>
        </p:nvPicPr>
        <p:blipFill>
          <a:blip r:embed="rId3"/>
          <a:stretch>
            <a:fillRect/>
          </a:stretch>
        </p:blipFill>
        <p:spPr>
          <a:xfrm>
            <a:off x="502682" y="9103638"/>
            <a:ext cx="125611" cy="100489"/>
          </a:xfrm>
          <a:prstGeom prst="rect">
            <a:avLst/>
          </a:prstGeom>
        </p:spPr>
      </p:pic>
      <p:sp>
        <p:nvSpPr>
          <p:cNvPr id="14" name="CaixaDeTexto 13">
            <a:extLst>
              <a:ext uri="{FF2B5EF4-FFF2-40B4-BE49-F238E27FC236}">
                <a16:creationId xmlns:a16="http://schemas.microsoft.com/office/drawing/2014/main" id="{C022F4FF-AF58-81CA-ECBC-F33BD411211E}"/>
              </a:ext>
            </a:extLst>
          </p:cNvPr>
          <p:cNvSpPr txBox="1"/>
          <p:nvPr/>
        </p:nvSpPr>
        <p:spPr>
          <a:xfrm>
            <a:off x="1590040" y="449044"/>
            <a:ext cx="12092094" cy="584775"/>
          </a:xfrm>
          <a:prstGeom prst="rect">
            <a:avLst/>
          </a:prstGeom>
          <a:noFill/>
        </p:spPr>
        <p:txBody>
          <a:bodyPr wrap="square">
            <a:spAutoFit/>
          </a:bodyPr>
          <a:lstStyle/>
          <a:p>
            <a:r>
              <a:rPr lang="pt-BR" sz="3200" dirty="0">
                <a:latin typeface="Arial" panose="020B0604020202020204" pitchFamily="34" charset="0"/>
                <a:cs typeface="Arial" panose="020B0604020202020204" pitchFamily="34" charset="0"/>
              </a:rPr>
              <a:t>O Neurônio Artificial</a:t>
            </a:r>
          </a:p>
        </p:txBody>
      </p:sp>
      <p:pic>
        <p:nvPicPr>
          <p:cNvPr id="2" name="Image 0">
            <a:extLst>
              <a:ext uri="{FF2B5EF4-FFF2-40B4-BE49-F238E27FC236}">
                <a16:creationId xmlns:a16="http://schemas.microsoft.com/office/drawing/2014/main" id="{A8DEFAD7-EB02-058C-5377-4C4111C0B3E2}"/>
              </a:ext>
            </a:extLst>
          </p:cNvPr>
          <p:cNvPicPr>
            <a:picLocks noChangeAspect="1"/>
          </p:cNvPicPr>
          <p:nvPr/>
        </p:nvPicPr>
        <p:blipFill>
          <a:blip r:embed="rId4"/>
          <a:srcRect/>
          <a:stretch/>
        </p:blipFill>
        <p:spPr>
          <a:xfrm>
            <a:off x="10304939" y="1696290"/>
            <a:ext cx="4325461" cy="4325461"/>
          </a:xfrm>
          <a:prstGeom prst="rect">
            <a:avLst/>
          </a:prstGeom>
        </p:spPr>
      </p:pic>
    </p:spTree>
    <p:extLst>
      <p:ext uri="{BB962C8B-B14F-4D97-AF65-F5344CB8AC3E}">
        <p14:creationId xmlns:p14="http://schemas.microsoft.com/office/powerpoint/2010/main" val="37283040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32D0D8-304F-9A2C-D506-42A87BBEEDE7}"/>
            </a:ext>
          </a:extLst>
        </p:cNvPr>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53B482D1-AD0D-211A-441C-45E0716E5F89}"/>
              </a:ext>
            </a:extLst>
          </p:cNvPr>
          <p:cNvSpPr txBox="1">
            <a:spLocks/>
          </p:cNvSpPr>
          <p:nvPr/>
        </p:nvSpPr>
        <p:spPr>
          <a:xfrm>
            <a:off x="1444175" y="1322493"/>
            <a:ext cx="8763238" cy="6304280"/>
          </a:xfrm>
          <a:prstGeom prst="rect">
            <a:avLst/>
          </a:prstGeom>
        </p:spPr>
        <p:txBody>
          <a:bodyPr wrap="square">
            <a:noAutofit/>
          </a:bodyPr>
          <a:lst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a:lstStyle>
          <a:p>
            <a:pPr marL="0" indent="0" algn="just">
              <a:buNone/>
            </a:pPr>
            <a:r>
              <a:rPr lang="pt-BR" sz="2400" dirty="0">
                <a:latin typeface="Arial" panose="020B0604020202020204" pitchFamily="34" charset="0"/>
                <a:cs typeface="Arial" panose="020B0604020202020204" pitchFamily="34" charset="0"/>
              </a:rPr>
              <a:t>Uma rede neural </a:t>
            </a:r>
            <a:r>
              <a:rPr lang="pt-BR" sz="2400" dirty="0" err="1">
                <a:latin typeface="Arial" panose="020B0604020202020204" pitchFamily="34" charset="0"/>
                <a:cs typeface="Arial" panose="020B0604020202020204" pitchFamily="34" charset="0"/>
              </a:rPr>
              <a:t>feedforward</a:t>
            </a:r>
            <a:r>
              <a:rPr lang="pt-BR" sz="2400" dirty="0">
                <a:latin typeface="Arial" panose="020B0604020202020204" pitchFamily="34" charset="0"/>
                <a:cs typeface="Arial" panose="020B0604020202020204" pitchFamily="34" charset="0"/>
              </a:rPr>
              <a:t>, ou de alimentação direta, é o tipo mais fundamental de rede neural artificial, onde a informação se move em uma única direção, do nó de entrada através das camadas ocultas para o nó de saída, sem quaisquer ciclos ou loops de feedback. Nela, os dados de entrada são apresentados à primeira camada, processados sequencialmente através das camadas intermediárias (ocultas) onde cada neurônio aplica pesos, um bias e uma função de ativação à soma ponderada de suas entradas, e finalmente, chegam à camada de saída que produz o resultado final. Por exemplo, em um classificador de dígitos manuscritos como o MNIST, a entrada seria uma imagem 28x28 pixels do dígito (784 valores de pixel), que atravessaria as camadas ocultas que aprendem a identificar características do dígito (bordas, curvas), e a saída seria um vetor de 10 probabilidades, indicando a chance de a imagem ser um '0', um '1', e assim por diante, até o '9'.</a:t>
            </a:r>
          </a:p>
        </p:txBody>
      </p:sp>
      <p:pic>
        <p:nvPicPr>
          <p:cNvPr id="11" name="Image 1" descr="preencoded.png">
            <a:extLst>
              <a:ext uri="{FF2B5EF4-FFF2-40B4-BE49-F238E27FC236}">
                <a16:creationId xmlns:a16="http://schemas.microsoft.com/office/drawing/2014/main" id="{3A2B4433-AE12-6F55-46D8-3C134D7D5CD1}"/>
              </a:ext>
            </a:extLst>
          </p:cNvPr>
          <p:cNvPicPr>
            <a:picLocks noChangeAspect="1"/>
          </p:cNvPicPr>
          <p:nvPr/>
        </p:nvPicPr>
        <p:blipFill>
          <a:blip r:embed="rId3"/>
          <a:stretch>
            <a:fillRect/>
          </a:stretch>
        </p:blipFill>
        <p:spPr>
          <a:xfrm>
            <a:off x="502682" y="9103638"/>
            <a:ext cx="125611" cy="100489"/>
          </a:xfrm>
          <a:prstGeom prst="rect">
            <a:avLst/>
          </a:prstGeom>
        </p:spPr>
      </p:pic>
      <p:sp>
        <p:nvSpPr>
          <p:cNvPr id="14" name="CaixaDeTexto 13">
            <a:extLst>
              <a:ext uri="{FF2B5EF4-FFF2-40B4-BE49-F238E27FC236}">
                <a16:creationId xmlns:a16="http://schemas.microsoft.com/office/drawing/2014/main" id="{4ED653B8-2A42-5C3B-0CAE-EA1B99BAE96F}"/>
              </a:ext>
            </a:extLst>
          </p:cNvPr>
          <p:cNvSpPr txBox="1"/>
          <p:nvPr/>
        </p:nvSpPr>
        <p:spPr>
          <a:xfrm>
            <a:off x="1590040" y="449044"/>
            <a:ext cx="12092094" cy="584775"/>
          </a:xfrm>
          <a:prstGeom prst="rect">
            <a:avLst/>
          </a:prstGeom>
          <a:noFill/>
        </p:spPr>
        <p:txBody>
          <a:bodyPr wrap="square">
            <a:spAutoFit/>
          </a:bodyPr>
          <a:lstStyle/>
          <a:p>
            <a:r>
              <a:rPr lang="pt-BR" sz="3200" dirty="0">
                <a:latin typeface="Arial" panose="020B0604020202020204" pitchFamily="34" charset="0"/>
                <a:cs typeface="Arial" panose="020B0604020202020204" pitchFamily="34" charset="0"/>
              </a:rPr>
              <a:t>O Neurônio Artificial</a:t>
            </a:r>
          </a:p>
        </p:txBody>
      </p:sp>
      <p:pic>
        <p:nvPicPr>
          <p:cNvPr id="2" name="Image 0">
            <a:extLst>
              <a:ext uri="{FF2B5EF4-FFF2-40B4-BE49-F238E27FC236}">
                <a16:creationId xmlns:a16="http://schemas.microsoft.com/office/drawing/2014/main" id="{AE7ABBA1-733B-92D4-D79C-60348D8721AE}"/>
              </a:ext>
            </a:extLst>
          </p:cNvPr>
          <p:cNvPicPr>
            <a:picLocks noChangeAspect="1"/>
          </p:cNvPicPr>
          <p:nvPr/>
        </p:nvPicPr>
        <p:blipFill>
          <a:blip r:embed="rId4"/>
          <a:srcRect/>
          <a:stretch/>
        </p:blipFill>
        <p:spPr>
          <a:xfrm>
            <a:off x="10304939" y="1696290"/>
            <a:ext cx="4325461" cy="4325461"/>
          </a:xfrm>
          <a:prstGeom prst="rect">
            <a:avLst/>
          </a:prstGeom>
        </p:spPr>
      </p:pic>
    </p:spTree>
    <p:extLst>
      <p:ext uri="{BB962C8B-B14F-4D97-AF65-F5344CB8AC3E}">
        <p14:creationId xmlns:p14="http://schemas.microsoft.com/office/powerpoint/2010/main" val="33100846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FFE7D-954B-ACD0-33F5-89641A56108C}"/>
            </a:ext>
          </a:extLst>
        </p:cNvPr>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C62253A1-B96A-76AE-2260-21ABAF6A725D}"/>
              </a:ext>
            </a:extLst>
          </p:cNvPr>
          <p:cNvSpPr txBox="1">
            <a:spLocks/>
          </p:cNvSpPr>
          <p:nvPr/>
        </p:nvSpPr>
        <p:spPr>
          <a:xfrm>
            <a:off x="1444175" y="1322493"/>
            <a:ext cx="8763238" cy="6304280"/>
          </a:xfrm>
          <a:prstGeom prst="rect">
            <a:avLst/>
          </a:prstGeom>
        </p:spPr>
        <p:txBody>
          <a:bodyPr wrap="square">
            <a:noAutofit/>
          </a:bodyPr>
          <a:lst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a:lstStyle>
          <a:p>
            <a:pPr marL="0" indent="0" algn="just">
              <a:buNone/>
            </a:pPr>
            <a:r>
              <a:rPr lang="pt-BR" sz="2800" dirty="0">
                <a:latin typeface="Arial" panose="020B0604020202020204" pitchFamily="34" charset="0"/>
                <a:cs typeface="Arial" panose="020B0604020202020204" pitchFamily="34" charset="0"/>
              </a:rPr>
              <a:t> Quando uma entrada (como a imagem de um dígito no MNIST) é fornecida à rede, ela atravessa todas as camadas, onde cada neurônio realiza sua soma ponderada e aplica a função de ativação. Ao final desse caminho unidirecional, a camada de saída da rede gera uma previsão ou estimativa, que pode ser, por exemplo, uma probabilidade para cada classe no caso de classificação (como qual dígito está na imagem) ou um valor numérico para problemas de regressão. Essa saída final é a "suposição" da rede sobre a entrada fornecida.</a:t>
            </a:r>
          </a:p>
          <a:p>
            <a:pPr marL="0" indent="0" algn="just">
              <a:buNone/>
            </a:pPr>
            <a:endParaRPr lang="pt-BR" sz="2800" dirty="0">
              <a:latin typeface="Arial" panose="020B0604020202020204" pitchFamily="34" charset="0"/>
              <a:cs typeface="Arial" panose="020B0604020202020204" pitchFamily="34" charset="0"/>
            </a:endParaRPr>
          </a:p>
        </p:txBody>
      </p:sp>
      <p:pic>
        <p:nvPicPr>
          <p:cNvPr id="11" name="Image 1" descr="preencoded.png">
            <a:extLst>
              <a:ext uri="{FF2B5EF4-FFF2-40B4-BE49-F238E27FC236}">
                <a16:creationId xmlns:a16="http://schemas.microsoft.com/office/drawing/2014/main" id="{C62264F1-ECD6-038F-8F81-488019D3C7A8}"/>
              </a:ext>
            </a:extLst>
          </p:cNvPr>
          <p:cNvPicPr>
            <a:picLocks noChangeAspect="1"/>
          </p:cNvPicPr>
          <p:nvPr/>
        </p:nvPicPr>
        <p:blipFill>
          <a:blip r:embed="rId3"/>
          <a:stretch>
            <a:fillRect/>
          </a:stretch>
        </p:blipFill>
        <p:spPr>
          <a:xfrm>
            <a:off x="502682" y="9103638"/>
            <a:ext cx="125611" cy="100489"/>
          </a:xfrm>
          <a:prstGeom prst="rect">
            <a:avLst/>
          </a:prstGeom>
        </p:spPr>
      </p:pic>
      <p:sp>
        <p:nvSpPr>
          <p:cNvPr id="14" name="CaixaDeTexto 13">
            <a:extLst>
              <a:ext uri="{FF2B5EF4-FFF2-40B4-BE49-F238E27FC236}">
                <a16:creationId xmlns:a16="http://schemas.microsoft.com/office/drawing/2014/main" id="{353CEB63-2BD8-730C-093B-F5C28F73199B}"/>
              </a:ext>
            </a:extLst>
          </p:cNvPr>
          <p:cNvSpPr txBox="1"/>
          <p:nvPr/>
        </p:nvSpPr>
        <p:spPr>
          <a:xfrm>
            <a:off x="1590040" y="449044"/>
            <a:ext cx="12092094" cy="584775"/>
          </a:xfrm>
          <a:prstGeom prst="rect">
            <a:avLst/>
          </a:prstGeom>
          <a:noFill/>
        </p:spPr>
        <p:txBody>
          <a:bodyPr wrap="square">
            <a:spAutoFit/>
          </a:bodyPr>
          <a:lstStyle/>
          <a:p>
            <a:r>
              <a:rPr lang="pt-BR" sz="3200" dirty="0">
                <a:latin typeface="Arial" panose="020B0604020202020204" pitchFamily="34" charset="0"/>
                <a:cs typeface="Arial" panose="020B0604020202020204" pitchFamily="34" charset="0"/>
              </a:rPr>
              <a:t>O Treinamento de Redes Neurais</a:t>
            </a:r>
          </a:p>
        </p:txBody>
      </p:sp>
      <p:pic>
        <p:nvPicPr>
          <p:cNvPr id="2" name="Image 0">
            <a:extLst>
              <a:ext uri="{FF2B5EF4-FFF2-40B4-BE49-F238E27FC236}">
                <a16:creationId xmlns:a16="http://schemas.microsoft.com/office/drawing/2014/main" id="{65765311-FB15-117C-70F9-D591093A18EA}"/>
              </a:ext>
            </a:extLst>
          </p:cNvPr>
          <p:cNvPicPr>
            <a:picLocks noChangeAspect="1"/>
          </p:cNvPicPr>
          <p:nvPr/>
        </p:nvPicPr>
        <p:blipFill>
          <a:blip r:embed="rId4"/>
          <a:srcRect/>
          <a:stretch/>
        </p:blipFill>
        <p:spPr>
          <a:xfrm>
            <a:off x="10304939" y="1696290"/>
            <a:ext cx="4325461" cy="4325461"/>
          </a:xfrm>
          <a:prstGeom prst="rect">
            <a:avLst/>
          </a:prstGeom>
        </p:spPr>
      </p:pic>
    </p:spTree>
    <p:extLst>
      <p:ext uri="{BB962C8B-B14F-4D97-AF65-F5344CB8AC3E}">
        <p14:creationId xmlns:p14="http://schemas.microsoft.com/office/powerpoint/2010/main" val="8024359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44065D-9B47-1536-82F7-09FEABA89D0C}"/>
            </a:ext>
          </a:extLst>
        </p:cNvPr>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50B5DE60-6051-C0FE-A980-A9430A281164}"/>
              </a:ext>
            </a:extLst>
          </p:cNvPr>
          <p:cNvSpPr txBox="1">
            <a:spLocks/>
          </p:cNvSpPr>
          <p:nvPr/>
        </p:nvSpPr>
        <p:spPr>
          <a:xfrm>
            <a:off x="1444175" y="1322493"/>
            <a:ext cx="8763238" cy="6304280"/>
          </a:xfrm>
          <a:prstGeom prst="rect">
            <a:avLst/>
          </a:prstGeom>
        </p:spPr>
        <p:txBody>
          <a:bodyPr wrap="square">
            <a:noAutofit/>
          </a:bodyPr>
          <a:lst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a:lstStyle>
          <a:p>
            <a:pPr marL="0" indent="0" algn="just">
              <a:buNone/>
            </a:pPr>
            <a:r>
              <a:rPr lang="pt-BR" sz="2400" dirty="0">
                <a:latin typeface="Arial" panose="020B0604020202020204" pitchFamily="34" charset="0"/>
                <a:cs typeface="Arial" panose="020B0604020202020204" pitchFamily="34" charset="0"/>
              </a:rPr>
              <a:t>Para determinar o quão boa ou ruim é essa "suposição", utilizamos uma **Função de Perda (</a:t>
            </a:r>
            <a:r>
              <a:rPr lang="pt-BR" sz="2400" dirty="0" err="1">
                <a:latin typeface="Arial" panose="020B0604020202020204" pitchFamily="34" charset="0"/>
                <a:cs typeface="Arial" panose="020B0604020202020204" pitchFamily="34" charset="0"/>
              </a:rPr>
              <a:t>Loss</a:t>
            </a:r>
            <a:r>
              <a:rPr lang="pt-BR" sz="2400" dirty="0">
                <a:latin typeface="Arial" panose="020B0604020202020204" pitchFamily="34" charset="0"/>
                <a:cs typeface="Arial" panose="020B0604020202020204" pitchFamily="34" charset="0"/>
              </a:rPr>
              <a:t> </a:t>
            </a:r>
            <a:r>
              <a:rPr lang="pt-BR" sz="2400" dirty="0" err="1">
                <a:latin typeface="Arial" panose="020B0604020202020204" pitchFamily="34" charset="0"/>
                <a:cs typeface="Arial" panose="020B0604020202020204" pitchFamily="34" charset="0"/>
              </a:rPr>
              <a:t>Function</a:t>
            </a:r>
            <a:r>
              <a:rPr lang="pt-BR" sz="2400" dirty="0">
                <a:latin typeface="Arial" panose="020B0604020202020204" pitchFamily="34" charset="0"/>
                <a:cs typeface="Arial" panose="020B0604020202020204" pitchFamily="34" charset="0"/>
              </a:rPr>
              <a:t>)**, também conhecida como função de erro. Esta função quantifica a "distância" ou a discrepância entre a saída prevista pela rede e o valor real (ou "</a:t>
            </a:r>
            <a:r>
              <a:rPr lang="pt-BR" sz="2400" dirty="0" err="1">
                <a:latin typeface="Arial" panose="020B0604020202020204" pitchFamily="34" charset="0"/>
                <a:cs typeface="Arial" panose="020B0604020202020204" pitchFamily="34" charset="0"/>
              </a:rPr>
              <a:t>ground</a:t>
            </a:r>
            <a:r>
              <a:rPr lang="pt-BR" sz="2400" dirty="0">
                <a:latin typeface="Arial" panose="020B0604020202020204" pitchFamily="34" charset="0"/>
                <a:cs typeface="Arial" panose="020B0604020202020204" pitchFamily="34" charset="0"/>
              </a:rPr>
              <a:t> </a:t>
            </a:r>
            <a:r>
              <a:rPr lang="pt-BR" sz="2400" dirty="0" err="1">
                <a:latin typeface="Arial" panose="020B0604020202020204" pitchFamily="34" charset="0"/>
                <a:cs typeface="Arial" panose="020B0604020202020204" pitchFamily="34" charset="0"/>
              </a:rPr>
              <a:t>truth</a:t>
            </a:r>
            <a:r>
              <a:rPr lang="pt-BR" sz="2400" dirty="0">
                <a:latin typeface="Arial" panose="020B0604020202020204" pitchFamily="34" charset="0"/>
                <a:cs typeface="Arial" panose="020B0604020202020204" pitchFamily="34" charset="0"/>
              </a:rPr>
              <a:t>") que a rede deveria ter produzido. Por exemplo, em problemas de regressão, o **Erro Quadrático Médio (MSE)** é comum, calculando a média dos quadrados das diferenças entre os valores previstos e reais. Para tarefas de classificação, a **Entropia Cruzada (Cross-</a:t>
            </a:r>
            <a:r>
              <a:rPr lang="pt-BR" sz="2400" dirty="0" err="1">
                <a:latin typeface="Arial" panose="020B0604020202020204" pitchFamily="34" charset="0"/>
                <a:cs typeface="Arial" panose="020B0604020202020204" pitchFamily="34" charset="0"/>
              </a:rPr>
              <a:t>Entropy</a:t>
            </a:r>
            <a:r>
              <a:rPr lang="pt-BR" sz="2400" dirty="0">
                <a:latin typeface="Arial" panose="020B0604020202020204" pitchFamily="34" charset="0"/>
                <a:cs typeface="Arial" panose="020B0604020202020204" pitchFamily="34" charset="0"/>
              </a:rPr>
              <a:t>)** é amplamente utilizada, medindo a diferença entre as distribuições de probabilidade previstas e reais. O objetivo primordial durante o treinamento de uma rede neural é precisamente **minimizar** essa função de perda, o que significa ajustar os pesos e </a:t>
            </a:r>
            <a:r>
              <a:rPr lang="pt-BR" sz="2400" dirty="0" err="1">
                <a:latin typeface="Arial" panose="020B0604020202020204" pitchFamily="34" charset="0"/>
                <a:cs typeface="Arial" panose="020B0604020202020204" pitchFamily="34" charset="0"/>
              </a:rPr>
              <a:t>biases</a:t>
            </a:r>
            <a:r>
              <a:rPr lang="pt-BR" sz="2400" dirty="0">
                <a:latin typeface="Arial" panose="020B0604020202020204" pitchFamily="34" charset="0"/>
                <a:cs typeface="Arial" panose="020B0604020202020204" pitchFamily="34" charset="0"/>
              </a:rPr>
              <a:t> da rede para que suas suposições fiquem o mais próximas possível dos valores reais. Quando consideramos a perda média ou somada sobre todo o conjunto de dados de treinamento, referimo-nos ao **"Custo" de uma Rede**, que serve como uma métrica global da performance da rede em relação a todo o </a:t>
            </a:r>
            <a:r>
              <a:rPr lang="pt-BR" sz="2400" dirty="0" err="1">
                <a:latin typeface="Arial" panose="020B0604020202020204" pitchFamily="34" charset="0"/>
                <a:cs typeface="Arial" panose="020B0604020202020204" pitchFamily="34" charset="0"/>
              </a:rPr>
              <a:t>dataset</a:t>
            </a:r>
            <a:r>
              <a:rPr lang="pt-BR" sz="2400" dirty="0">
                <a:latin typeface="Arial" panose="020B0604020202020204" pitchFamily="34" charset="0"/>
                <a:cs typeface="Arial" panose="020B0604020202020204" pitchFamily="34" charset="0"/>
              </a:rPr>
              <a:t>.</a:t>
            </a:r>
          </a:p>
          <a:p>
            <a:pPr marL="0" indent="0" algn="just">
              <a:buNone/>
            </a:pPr>
            <a:endParaRPr lang="pt-BR" sz="2400" dirty="0">
              <a:latin typeface="Arial" panose="020B0604020202020204" pitchFamily="34" charset="0"/>
              <a:cs typeface="Arial" panose="020B0604020202020204" pitchFamily="34" charset="0"/>
            </a:endParaRPr>
          </a:p>
        </p:txBody>
      </p:sp>
      <p:pic>
        <p:nvPicPr>
          <p:cNvPr id="11" name="Image 1" descr="preencoded.png">
            <a:extLst>
              <a:ext uri="{FF2B5EF4-FFF2-40B4-BE49-F238E27FC236}">
                <a16:creationId xmlns:a16="http://schemas.microsoft.com/office/drawing/2014/main" id="{B5CB93AB-9D75-4D55-00CA-94B1C380D22D}"/>
              </a:ext>
            </a:extLst>
          </p:cNvPr>
          <p:cNvPicPr>
            <a:picLocks noChangeAspect="1"/>
          </p:cNvPicPr>
          <p:nvPr/>
        </p:nvPicPr>
        <p:blipFill>
          <a:blip r:embed="rId3"/>
          <a:stretch>
            <a:fillRect/>
          </a:stretch>
        </p:blipFill>
        <p:spPr>
          <a:xfrm>
            <a:off x="502682" y="9103638"/>
            <a:ext cx="125611" cy="100489"/>
          </a:xfrm>
          <a:prstGeom prst="rect">
            <a:avLst/>
          </a:prstGeom>
        </p:spPr>
      </p:pic>
      <p:sp>
        <p:nvSpPr>
          <p:cNvPr id="14" name="CaixaDeTexto 13">
            <a:extLst>
              <a:ext uri="{FF2B5EF4-FFF2-40B4-BE49-F238E27FC236}">
                <a16:creationId xmlns:a16="http://schemas.microsoft.com/office/drawing/2014/main" id="{2D85B558-A695-8441-8680-46793C2ABBE8}"/>
              </a:ext>
            </a:extLst>
          </p:cNvPr>
          <p:cNvSpPr txBox="1"/>
          <p:nvPr/>
        </p:nvSpPr>
        <p:spPr>
          <a:xfrm>
            <a:off x="1590040" y="449044"/>
            <a:ext cx="12092094" cy="584775"/>
          </a:xfrm>
          <a:prstGeom prst="rect">
            <a:avLst/>
          </a:prstGeom>
          <a:noFill/>
        </p:spPr>
        <p:txBody>
          <a:bodyPr wrap="square">
            <a:spAutoFit/>
          </a:bodyPr>
          <a:lstStyle/>
          <a:p>
            <a:r>
              <a:rPr lang="pt-BR" sz="3200" dirty="0">
                <a:latin typeface="Arial" panose="020B0604020202020204" pitchFamily="34" charset="0"/>
                <a:cs typeface="Arial" panose="020B0604020202020204" pitchFamily="34" charset="0"/>
              </a:rPr>
              <a:t>O Treinamento de Redes Neurais</a:t>
            </a:r>
          </a:p>
        </p:txBody>
      </p:sp>
      <p:pic>
        <p:nvPicPr>
          <p:cNvPr id="2" name="Image 0">
            <a:extLst>
              <a:ext uri="{FF2B5EF4-FFF2-40B4-BE49-F238E27FC236}">
                <a16:creationId xmlns:a16="http://schemas.microsoft.com/office/drawing/2014/main" id="{DE9E394F-6C43-9F9C-0457-123651A93980}"/>
              </a:ext>
            </a:extLst>
          </p:cNvPr>
          <p:cNvPicPr>
            <a:picLocks noChangeAspect="1"/>
          </p:cNvPicPr>
          <p:nvPr/>
        </p:nvPicPr>
        <p:blipFill>
          <a:blip r:embed="rId4"/>
          <a:srcRect/>
          <a:stretch/>
        </p:blipFill>
        <p:spPr>
          <a:xfrm>
            <a:off x="10304939" y="1696290"/>
            <a:ext cx="4325461" cy="4325461"/>
          </a:xfrm>
          <a:prstGeom prst="rect">
            <a:avLst/>
          </a:prstGeom>
        </p:spPr>
      </p:pic>
    </p:spTree>
    <p:extLst>
      <p:ext uri="{BB962C8B-B14F-4D97-AF65-F5344CB8AC3E}">
        <p14:creationId xmlns:p14="http://schemas.microsoft.com/office/powerpoint/2010/main" val="3275650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1C3EA-5C5F-6089-D0CC-CB64E0676606}"/>
            </a:ext>
          </a:extLst>
        </p:cNvPr>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5F06C609-844F-9D07-D322-74E90F5B46BF}"/>
              </a:ext>
            </a:extLst>
          </p:cNvPr>
          <p:cNvSpPr txBox="1">
            <a:spLocks/>
          </p:cNvSpPr>
          <p:nvPr/>
        </p:nvSpPr>
        <p:spPr>
          <a:xfrm>
            <a:off x="1444175" y="1322493"/>
            <a:ext cx="8763238" cy="6304280"/>
          </a:xfrm>
          <a:prstGeom prst="rect">
            <a:avLst/>
          </a:prstGeom>
        </p:spPr>
        <p:txBody>
          <a:bodyPr wrap="square">
            <a:noAutofit/>
          </a:bodyPr>
          <a:lst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a:lstStyle>
          <a:p>
            <a:pPr>
              <a:defRPr sz="2800" b="0">
                <a:latin typeface="Arial"/>
              </a:defRPr>
            </a:pPr>
            <a:r>
              <a:rPr lang="pt-BR" sz="2400" dirty="0"/>
              <a:t>A saída de um neurônio em uma camada (antes da função de ativação) é calculada da seguinte forma:</a:t>
            </a:r>
            <a:br>
              <a:rPr lang="pt-BR" sz="2400" dirty="0"/>
            </a:br>
            <a:r>
              <a:rPr lang="pt-BR" sz="2400" dirty="0"/>
              <a:t>Z = (W₁ ⋅ X₁ + W₂ ⋅ X₂ + ... + Wₙ ⋅ Xₙ) + b</a:t>
            </a:r>
            <a:br>
              <a:rPr lang="pt-BR" sz="2400" dirty="0"/>
            </a:br>
            <a:br>
              <a:rPr lang="pt-BR" sz="2400" dirty="0"/>
            </a:br>
            <a:r>
              <a:rPr lang="pt-BR" sz="2400" dirty="0"/>
              <a:t>Onde:</a:t>
            </a:r>
            <a:br>
              <a:rPr lang="pt-BR" sz="2400" dirty="0"/>
            </a:br>
            <a:r>
              <a:rPr lang="pt-BR" sz="2400" dirty="0"/>
              <a:t>• Xᵢ: são as entradas do neurônio.</a:t>
            </a:r>
            <a:br>
              <a:rPr lang="pt-BR" sz="2400" dirty="0"/>
            </a:br>
            <a:r>
              <a:rPr lang="pt-BR" sz="2400" dirty="0"/>
              <a:t>• Wᵢ: são os pesos correspondentes a cada entrada.</a:t>
            </a:r>
            <a:br>
              <a:rPr lang="pt-BR" sz="2400" dirty="0"/>
            </a:br>
            <a:r>
              <a:rPr lang="pt-BR" sz="2400" dirty="0"/>
              <a:t>• b: é o bias.</a:t>
            </a:r>
            <a:br>
              <a:rPr lang="pt-BR" sz="2400" dirty="0"/>
            </a:br>
            <a:br>
              <a:rPr lang="pt-BR" sz="2400" dirty="0"/>
            </a:br>
            <a:r>
              <a:rPr lang="pt-BR" sz="2400" dirty="0"/>
              <a:t>Este valor Z é então passado para uma função de ativação (como </a:t>
            </a:r>
            <a:r>
              <a:rPr lang="pt-BR" sz="2400" dirty="0" err="1"/>
              <a:t>ReLU</a:t>
            </a:r>
            <a:r>
              <a:rPr lang="pt-BR" sz="2400" dirty="0"/>
              <a:t>, </a:t>
            </a:r>
            <a:r>
              <a:rPr lang="pt-BR" sz="2400" dirty="0" err="1"/>
              <a:t>Sigmoid</a:t>
            </a:r>
            <a:r>
              <a:rPr lang="pt-BR" sz="2400" dirty="0"/>
              <a:t>, etc.) para produzir a saída final do neurônio.</a:t>
            </a:r>
          </a:p>
          <a:p>
            <a:pPr marL="0" indent="0" algn="just">
              <a:buNone/>
            </a:pPr>
            <a:endParaRPr lang="pt-BR" sz="2400" dirty="0">
              <a:latin typeface="Arial" panose="020B0604020202020204" pitchFamily="34" charset="0"/>
              <a:cs typeface="Arial" panose="020B0604020202020204" pitchFamily="34" charset="0"/>
            </a:endParaRPr>
          </a:p>
        </p:txBody>
      </p:sp>
      <p:pic>
        <p:nvPicPr>
          <p:cNvPr id="11" name="Image 1" descr="preencoded.png">
            <a:extLst>
              <a:ext uri="{FF2B5EF4-FFF2-40B4-BE49-F238E27FC236}">
                <a16:creationId xmlns:a16="http://schemas.microsoft.com/office/drawing/2014/main" id="{E5F83C0C-D6FC-F3BD-B3AD-1A8D44A33C62}"/>
              </a:ext>
            </a:extLst>
          </p:cNvPr>
          <p:cNvPicPr>
            <a:picLocks noChangeAspect="1"/>
          </p:cNvPicPr>
          <p:nvPr/>
        </p:nvPicPr>
        <p:blipFill>
          <a:blip r:embed="rId3"/>
          <a:stretch>
            <a:fillRect/>
          </a:stretch>
        </p:blipFill>
        <p:spPr>
          <a:xfrm>
            <a:off x="502682" y="9103638"/>
            <a:ext cx="125611" cy="100489"/>
          </a:xfrm>
          <a:prstGeom prst="rect">
            <a:avLst/>
          </a:prstGeom>
        </p:spPr>
      </p:pic>
      <p:sp>
        <p:nvSpPr>
          <p:cNvPr id="14" name="CaixaDeTexto 13">
            <a:extLst>
              <a:ext uri="{FF2B5EF4-FFF2-40B4-BE49-F238E27FC236}">
                <a16:creationId xmlns:a16="http://schemas.microsoft.com/office/drawing/2014/main" id="{579EBC55-9722-5AFB-1069-1C4D35157B39}"/>
              </a:ext>
            </a:extLst>
          </p:cNvPr>
          <p:cNvSpPr txBox="1"/>
          <p:nvPr/>
        </p:nvSpPr>
        <p:spPr>
          <a:xfrm>
            <a:off x="1590040" y="449044"/>
            <a:ext cx="12092094" cy="584775"/>
          </a:xfrm>
          <a:prstGeom prst="rect">
            <a:avLst/>
          </a:prstGeom>
          <a:noFill/>
        </p:spPr>
        <p:txBody>
          <a:bodyPr wrap="square">
            <a:spAutoFit/>
          </a:bodyPr>
          <a:lstStyle/>
          <a:p>
            <a:r>
              <a:rPr lang="pt-BR" sz="3200" dirty="0">
                <a:latin typeface="Arial" panose="020B0604020202020204" pitchFamily="34" charset="0"/>
                <a:cs typeface="Arial" panose="020B0604020202020204" pitchFamily="34" charset="0"/>
              </a:rPr>
              <a:t>O Treinamento de Redes Neurais</a:t>
            </a:r>
          </a:p>
        </p:txBody>
      </p:sp>
      <p:pic>
        <p:nvPicPr>
          <p:cNvPr id="2" name="Image 0">
            <a:extLst>
              <a:ext uri="{FF2B5EF4-FFF2-40B4-BE49-F238E27FC236}">
                <a16:creationId xmlns:a16="http://schemas.microsoft.com/office/drawing/2014/main" id="{38E47EF5-908E-A8D8-36B9-B26FFD237C0C}"/>
              </a:ext>
            </a:extLst>
          </p:cNvPr>
          <p:cNvPicPr>
            <a:picLocks noChangeAspect="1"/>
          </p:cNvPicPr>
          <p:nvPr/>
        </p:nvPicPr>
        <p:blipFill>
          <a:blip r:embed="rId4"/>
          <a:srcRect/>
          <a:stretch/>
        </p:blipFill>
        <p:spPr>
          <a:xfrm>
            <a:off x="10304939" y="1696290"/>
            <a:ext cx="4325461" cy="4325461"/>
          </a:xfrm>
          <a:prstGeom prst="rect">
            <a:avLst/>
          </a:prstGeom>
        </p:spPr>
      </p:pic>
    </p:spTree>
    <p:extLst>
      <p:ext uri="{BB962C8B-B14F-4D97-AF65-F5344CB8AC3E}">
        <p14:creationId xmlns:p14="http://schemas.microsoft.com/office/powerpoint/2010/main" val="39812683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4AB414-34C5-DD3F-A747-E03835697B4B}"/>
            </a:ext>
          </a:extLst>
        </p:cNvPr>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F61021C6-0D5B-BA24-387E-00C1460519B0}"/>
              </a:ext>
            </a:extLst>
          </p:cNvPr>
          <p:cNvSpPr txBox="1">
            <a:spLocks/>
          </p:cNvSpPr>
          <p:nvPr/>
        </p:nvSpPr>
        <p:spPr>
          <a:xfrm>
            <a:off x="1444175" y="1322493"/>
            <a:ext cx="8763238" cy="6304280"/>
          </a:xfrm>
          <a:prstGeom prst="rect">
            <a:avLst/>
          </a:prstGeom>
        </p:spPr>
        <p:txBody>
          <a:bodyPr wrap="square">
            <a:noAutofit/>
          </a:bodyPr>
          <a:lst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a:lstStyle>
          <a:p>
            <a:pPr marL="0" indent="0" algn="just">
              <a:buNone/>
              <a:defRPr sz="2800" b="0">
                <a:latin typeface="Arial"/>
              </a:defRPr>
            </a:pPr>
            <a:r>
              <a:rPr lang="pt-BR" sz="2400" b="1" dirty="0"/>
              <a:t>O que são</a:t>
            </a:r>
            <a:r>
              <a:rPr lang="pt-BR" sz="2400" dirty="0"/>
              <a:t>: Números que representam a força ou a importância da conexão entre os neurônios de uma camada e os neurônios da camada seguinte.</a:t>
            </a:r>
          </a:p>
          <a:p>
            <a:pPr marL="0" indent="0" algn="just">
              <a:buNone/>
              <a:defRPr sz="2800" b="0">
                <a:latin typeface="Arial"/>
              </a:defRPr>
            </a:pPr>
            <a:br>
              <a:rPr lang="pt-BR" sz="2400" dirty="0"/>
            </a:br>
            <a:r>
              <a:rPr lang="pt-BR" sz="2400" dirty="0"/>
              <a:t> </a:t>
            </a:r>
            <a:r>
              <a:rPr lang="pt-BR" sz="2400" b="1" dirty="0"/>
              <a:t>Função</a:t>
            </a:r>
            <a:r>
              <a:rPr lang="pt-BR" sz="2400" dirty="0"/>
              <a:t>: Multiplicam o sinal de entrada, influenciando o neurônio receptor. Pesos maiores indicam maior influência.</a:t>
            </a:r>
          </a:p>
          <a:p>
            <a:pPr marL="0" indent="0" algn="just">
              <a:buNone/>
              <a:defRPr sz="2800" b="0">
                <a:latin typeface="Arial"/>
              </a:defRPr>
            </a:pPr>
            <a:br>
              <a:rPr lang="pt-BR" sz="2400" dirty="0"/>
            </a:br>
            <a:r>
              <a:rPr lang="pt-BR" sz="2400" b="1" dirty="0"/>
              <a:t>Aprendizagem</a:t>
            </a:r>
            <a:r>
              <a:rPr lang="pt-BR" sz="2400" dirty="0"/>
              <a:t>: Ajustados durante o treinamento para modelar a relação entre entradas e saídas, buscando a saída desejada.</a:t>
            </a:r>
            <a:endParaRPr lang="pt-BR" sz="2400" dirty="0">
              <a:latin typeface="Arial" panose="020B0604020202020204" pitchFamily="34" charset="0"/>
              <a:cs typeface="Arial" panose="020B0604020202020204" pitchFamily="34" charset="0"/>
            </a:endParaRPr>
          </a:p>
        </p:txBody>
      </p:sp>
      <p:pic>
        <p:nvPicPr>
          <p:cNvPr id="11" name="Image 1" descr="preencoded.png">
            <a:extLst>
              <a:ext uri="{FF2B5EF4-FFF2-40B4-BE49-F238E27FC236}">
                <a16:creationId xmlns:a16="http://schemas.microsoft.com/office/drawing/2014/main" id="{3EDD80F1-3B55-E816-E204-26BD7F7C2A66}"/>
              </a:ext>
            </a:extLst>
          </p:cNvPr>
          <p:cNvPicPr>
            <a:picLocks noChangeAspect="1"/>
          </p:cNvPicPr>
          <p:nvPr/>
        </p:nvPicPr>
        <p:blipFill>
          <a:blip r:embed="rId3"/>
          <a:stretch>
            <a:fillRect/>
          </a:stretch>
        </p:blipFill>
        <p:spPr>
          <a:xfrm>
            <a:off x="502682" y="9103638"/>
            <a:ext cx="125611" cy="100489"/>
          </a:xfrm>
          <a:prstGeom prst="rect">
            <a:avLst/>
          </a:prstGeom>
        </p:spPr>
      </p:pic>
      <p:sp>
        <p:nvSpPr>
          <p:cNvPr id="14" name="CaixaDeTexto 13">
            <a:extLst>
              <a:ext uri="{FF2B5EF4-FFF2-40B4-BE49-F238E27FC236}">
                <a16:creationId xmlns:a16="http://schemas.microsoft.com/office/drawing/2014/main" id="{305B0A5A-C88A-85D5-73AF-A1B986408092}"/>
              </a:ext>
            </a:extLst>
          </p:cNvPr>
          <p:cNvSpPr txBox="1"/>
          <p:nvPr/>
        </p:nvSpPr>
        <p:spPr>
          <a:xfrm>
            <a:off x="1590040" y="449044"/>
            <a:ext cx="12092094" cy="584775"/>
          </a:xfrm>
          <a:prstGeom prst="rect">
            <a:avLst/>
          </a:prstGeom>
          <a:noFill/>
        </p:spPr>
        <p:txBody>
          <a:bodyPr wrap="square">
            <a:spAutoFit/>
          </a:bodyPr>
          <a:lstStyle/>
          <a:p>
            <a:r>
              <a:rPr lang="pt-BR" sz="3200" dirty="0">
                <a:latin typeface="Arial" panose="020B0604020202020204" pitchFamily="34" charset="0"/>
                <a:cs typeface="Arial" panose="020B0604020202020204" pitchFamily="34" charset="0"/>
              </a:rPr>
              <a:t>Pesos</a:t>
            </a:r>
          </a:p>
        </p:txBody>
      </p:sp>
      <p:pic>
        <p:nvPicPr>
          <p:cNvPr id="2" name="Image 0">
            <a:extLst>
              <a:ext uri="{FF2B5EF4-FFF2-40B4-BE49-F238E27FC236}">
                <a16:creationId xmlns:a16="http://schemas.microsoft.com/office/drawing/2014/main" id="{99A89F99-8DAD-5525-688E-85F8D39A0195}"/>
              </a:ext>
            </a:extLst>
          </p:cNvPr>
          <p:cNvPicPr>
            <a:picLocks noChangeAspect="1"/>
          </p:cNvPicPr>
          <p:nvPr/>
        </p:nvPicPr>
        <p:blipFill>
          <a:blip r:embed="rId4"/>
          <a:srcRect/>
          <a:stretch/>
        </p:blipFill>
        <p:spPr>
          <a:xfrm>
            <a:off x="10304939" y="1696290"/>
            <a:ext cx="4325461" cy="4325461"/>
          </a:xfrm>
          <a:prstGeom prst="rect">
            <a:avLst/>
          </a:prstGeom>
        </p:spPr>
      </p:pic>
    </p:spTree>
    <p:extLst>
      <p:ext uri="{BB962C8B-B14F-4D97-AF65-F5344CB8AC3E}">
        <p14:creationId xmlns:p14="http://schemas.microsoft.com/office/powerpoint/2010/main" val="30363959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4407AE-7DD4-86F8-4F90-CD9CCE56BFB0}"/>
            </a:ext>
          </a:extLst>
        </p:cNvPr>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C62F327C-245C-2B40-52BF-71978F6FBA91}"/>
              </a:ext>
            </a:extLst>
          </p:cNvPr>
          <p:cNvSpPr txBox="1">
            <a:spLocks/>
          </p:cNvSpPr>
          <p:nvPr/>
        </p:nvSpPr>
        <p:spPr>
          <a:xfrm>
            <a:off x="1444175" y="1322493"/>
            <a:ext cx="8763238" cy="6176857"/>
          </a:xfrm>
          <a:prstGeom prst="rect">
            <a:avLst/>
          </a:prstGeom>
        </p:spPr>
        <p:txBody>
          <a:bodyPr wrap="square">
            <a:noAutofit/>
          </a:bodyPr>
          <a:lst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a:lstStyle>
          <a:p>
            <a:pPr marL="0" indent="0" algn="just">
              <a:buNone/>
              <a:defRPr sz="2800" b="0">
                <a:latin typeface="Arial"/>
              </a:defRPr>
            </a:pPr>
            <a:r>
              <a:rPr lang="pt-BR" sz="2400" b="1" dirty="0"/>
              <a:t>O que são</a:t>
            </a:r>
            <a:r>
              <a:rPr lang="pt-BR" sz="2400" dirty="0"/>
              <a:t>: Um valor adicional (offset ou limiar) somado à soma ponderada das entradas de um neurônio antes da função de ativação.</a:t>
            </a:r>
          </a:p>
          <a:p>
            <a:pPr marL="0" indent="0" algn="just">
              <a:buNone/>
              <a:defRPr sz="2800" b="0">
                <a:latin typeface="Arial"/>
              </a:defRPr>
            </a:pPr>
            <a:br>
              <a:rPr lang="pt-BR" sz="2400" dirty="0"/>
            </a:br>
            <a:r>
              <a:rPr lang="pt-BR" sz="2400" b="1" dirty="0"/>
              <a:t>Função</a:t>
            </a:r>
            <a:r>
              <a:rPr lang="pt-BR" sz="2400" dirty="0"/>
              <a:t>: Permite que a função de ativação seja deslocada, dando flexibilidade ao neurônio para ser ativado independentemente da força das entradas.</a:t>
            </a:r>
          </a:p>
          <a:p>
            <a:pPr marL="0" indent="0" algn="just">
              <a:buNone/>
              <a:defRPr sz="2800" b="0">
                <a:latin typeface="Arial"/>
              </a:defRPr>
            </a:pPr>
            <a:br>
              <a:rPr lang="pt-BR" sz="2400" dirty="0"/>
            </a:br>
            <a:r>
              <a:rPr lang="pt-BR" sz="2400" b="1" dirty="0"/>
              <a:t>Analogia</a:t>
            </a:r>
            <a:r>
              <a:rPr lang="pt-BR" sz="2400" dirty="0"/>
              <a:t>: Facilita ou dificulta a "abertura da porta" do neurônio, ajustando seu ponto de ativação.</a:t>
            </a:r>
            <a:endParaRPr lang="pt-BR" sz="2400" dirty="0">
              <a:latin typeface="Arial" panose="020B0604020202020204" pitchFamily="34" charset="0"/>
              <a:cs typeface="Arial" panose="020B0604020202020204" pitchFamily="34" charset="0"/>
            </a:endParaRPr>
          </a:p>
        </p:txBody>
      </p:sp>
      <p:pic>
        <p:nvPicPr>
          <p:cNvPr id="11" name="Image 1" descr="preencoded.png">
            <a:extLst>
              <a:ext uri="{FF2B5EF4-FFF2-40B4-BE49-F238E27FC236}">
                <a16:creationId xmlns:a16="http://schemas.microsoft.com/office/drawing/2014/main" id="{206CB7DD-7465-DDCC-A0CC-934534486EFA}"/>
              </a:ext>
            </a:extLst>
          </p:cNvPr>
          <p:cNvPicPr>
            <a:picLocks noChangeAspect="1"/>
          </p:cNvPicPr>
          <p:nvPr/>
        </p:nvPicPr>
        <p:blipFill>
          <a:blip r:embed="rId3"/>
          <a:stretch>
            <a:fillRect/>
          </a:stretch>
        </p:blipFill>
        <p:spPr>
          <a:xfrm>
            <a:off x="502682" y="9103638"/>
            <a:ext cx="125611" cy="100489"/>
          </a:xfrm>
          <a:prstGeom prst="rect">
            <a:avLst/>
          </a:prstGeom>
        </p:spPr>
      </p:pic>
      <p:sp>
        <p:nvSpPr>
          <p:cNvPr id="14" name="CaixaDeTexto 13">
            <a:extLst>
              <a:ext uri="{FF2B5EF4-FFF2-40B4-BE49-F238E27FC236}">
                <a16:creationId xmlns:a16="http://schemas.microsoft.com/office/drawing/2014/main" id="{546C5E50-BD65-8CED-F2B1-1A3B4F428F9D}"/>
              </a:ext>
            </a:extLst>
          </p:cNvPr>
          <p:cNvSpPr txBox="1"/>
          <p:nvPr/>
        </p:nvSpPr>
        <p:spPr>
          <a:xfrm>
            <a:off x="1590040" y="449044"/>
            <a:ext cx="12092094" cy="584775"/>
          </a:xfrm>
          <a:prstGeom prst="rect">
            <a:avLst/>
          </a:prstGeom>
          <a:noFill/>
        </p:spPr>
        <p:txBody>
          <a:bodyPr wrap="square">
            <a:spAutoFit/>
          </a:bodyPr>
          <a:lstStyle/>
          <a:p>
            <a:r>
              <a:rPr lang="pt-BR" sz="3200" dirty="0" err="1">
                <a:latin typeface="Arial" panose="020B0604020202020204" pitchFamily="34" charset="0"/>
                <a:cs typeface="Arial" panose="020B0604020202020204" pitchFamily="34" charset="0"/>
              </a:rPr>
              <a:t>Biases</a:t>
            </a:r>
            <a:endParaRPr lang="pt-BR" sz="3200" dirty="0">
              <a:latin typeface="Arial" panose="020B0604020202020204" pitchFamily="34" charset="0"/>
              <a:cs typeface="Arial" panose="020B0604020202020204" pitchFamily="34" charset="0"/>
            </a:endParaRPr>
          </a:p>
        </p:txBody>
      </p:sp>
      <p:pic>
        <p:nvPicPr>
          <p:cNvPr id="2" name="Image 0">
            <a:extLst>
              <a:ext uri="{FF2B5EF4-FFF2-40B4-BE49-F238E27FC236}">
                <a16:creationId xmlns:a16="http://schemas.microsoft.com/office/drawing/2014/main" id="{9271898E-67ED-DC54-2EF8-A46B0232EC23}"/>
              </a:ext>
            </a:extLst>
          </p:cNvPr>
          <p:cNvPicPr>
            <a:picLocks noChangeAspect="1"/>
          </p:cNvPicPr>
          <p:nvPr/>
        </p:nvPicPr>
        <p:blipFill>
          <a:blip r:embed="rId4"/>
          <a:srcRect/>
          <a:stretch/>
        </p:blipFill>
        <p:spPr>
          <a:xfrm>
            <a:off x="10304939" y="1696290"/>
            <a:ext cx="4325461" cy="4325461"/>
          </a:xfrm>
          <a:prstGeom prst="rect">
            <a:avLst/>
          </a:prstGeom>
        </p:spPr>
      </p:pic>
    </p:spTree>
    <p:extLst>
      <p:ext uri="{BB962C8B-B14F-4D97-AF65-F5344CB8AC3E}">
        <p14:creationId xmlns:p14="http://schemas.microsoft.com/office/powerpoint/2010/main" val="4993392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DF260D-93FC-A381-40A7-BF16279F40B0}"/>
            </a:ext>
          </a:extLst>
        </p:cNvPr>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4FDCA8F0-9AC1-B55B-80C9-F21562807C7F}"/>
              </a:ext>
            </a:extLst>
          </p:cNvPr>
          <p:cNvSpPr txBox="1">
            <a:spLocks/>
          </p:cNvSpPr>
          <p:nvPr/>
        </p:nvSpPr>
        <p:spPr>
          <a:xfrm>
            <a:off x="1444175" y="1322493"/>
            <a:ext cx="8763238" cy="6304280"/>
          </a:xfrm>
          <a:prstGeom prst="rect">
            <a:avLst/>
          </a:prstGeom>
        </p:spPr>
        <p:txBody>
          <a:bodyPr wrap="square">
            <a:noAutofit/>
          </a:bodyPr>
          <a:lst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a:lstStyle>
          <a:p>
            <a:pPr marL="0" indent="0" algn="just">
              <a:buNone/>
            </a:pPr>
            <a:r>
              <a:rPr lang="pt-BR" sz="2400" dirty="0">
                <a:latin typeface="Arial" panose="020B0604020202020204" pitchFamily="34" charset="0"/>
                <a:cs typeface="Arial" panose="020B0604020202020204" pitchFamily="34" charset="0"/>
              </a:rPr>
              <a:t>A determinação dos </a:t>
            </a:r>
            <a:r>
              <a:rPr lang="pt-BR" sz="2400" b="1" dirty="0">
                <a:latin typeface="Arial" panose="020B0604020202020204" pitchFamily="34" charset="0"/>
                <a:cs typeface="Arial" panose="020B0604020202020204" pitchFamily="34" charset="0"/>
              </a:rPr>
              <a:t>pesos</a:t>
            </a:r>
            <a:r>
              <a:rPr lang="pt-BR" sz="2400" dirty="0">
                <a:latin typeface="Arial" panose="020B0604020202020204" pitchFamily="34" charset="0"/>
                <a:cs typeface="Arial" panose="020B0604020202020204" pitchFamily="34" charset="0"/>
              </a:rPr>
              <a:t> (e também dos </a:t>
            </a:r>
            <a:r>
              <a:rPr lang="pt-BR" sz="2400" dirty="0" err="1">
                <a:latin typeface="Arial" panose="020B0604020202020204" pitchFamily="34" charset="0"/>
                <a:cs typeface="Arial" panose="020B0604020202020204" pitchFamily="34" charset="0"/>
              </a:rPr>
              <a:t>biases</a:t>
            </a:r>
            <a:r>
              <a:rPr lang="pt-BR" sz="2400" dirty="0">
                <a:latin typeface="Arial" panose="020B0604020202020204" pitchFamily="34" charset="0"/>
                <a:cs typeface="Arial" panose="020B0604020202020204" pitchFamily="34" charset="0"/>
              </a:rPr>
              <a:t>) em uma rede neural é o cerne do processo de treinamento ou "aprendizagem" da rede. Inicialmente, esses pesos e </a:t>
            </a:r>
            <a:r>
              <a:rPr lang="pt-BR" sz="2400" dirty="0" err="1">
                <a:latin typeface="Arial" panose="020B0604020202020204" pitchFamily="34" charset="0"/>
                <a:cs typeface="Arial" panose="020B0604020202020204" pitchFamily="34" charset="0"/>
              </a:rPr>
              <a:t>biases</a:t>
            </a:r>
            <a:r>
              <a:rPr lang="pt-BR" sz="2400" dirty="0">
                <a:latin typeface="Arial" panose="020B0604020202020204" pitchFamily="34" charset="0"/>
                <a:cs typeface="Arial" panose="020B0604020202020204" pitchFamily="34" charset="0"/>
              </a:rPr>
              <a:t> são configurados aleatoriamente. O objetivo é ajustá-los de forma iterativa para que a rede consiga fazer previsões cada vez mais precisas, o que se traduz em </a:t>
            </a:r>
            <a:r>
              <a:rPr lang="pt-BR" sz="2400" b="1" dirty="0">
                <a:latin typeface="Arial" panose="020B0604020202020204" pitchFamily="34" charset="0"/>
                <a:cs typeface="Arial" panose="020B0604020202020204" pitchFamily="34" charset="0"/>
              </a:rPr>
              <a:t>minimizar a função de perda</a:t>
            </a:r>
            <a:r>
              <a:rPr lang="pt-BR" sz="2400" dirty="0">
                <a:latin typeface="Arial" panose="020B0604020202020204" pitchFamily="34" charset="0"/>
                <a:cs typeface="Arial" panose="020B0604020202020204" pitchFamily="34" charset="0"/>
              </a:rPr>
              <a:t>. A técnica mais fundamental para conseguir isso é o Gradiente Descendente (</a:t>
            </a:r>
            <a:r>
              <a:rPr lang="pt-BR" sz="2400" dirty="0" err="1">
                <a:latin typeface="Arial" panose="020B0604020202020204" pitchFamily="34" charset="0"/>
                <a:cs typeface="Arial" panose="020B0604020202020204" pitchFamily="34" charset="0"/>
              </a:rPr>
              <a:t>Gradient</a:t>
            </a:r>
            <a:r>
              <a:rPr lang="pt-BR" sz="2400" dirty="0">
                <a:latin typeface="Arial" panose="020B0604020202020204" pitchFamily="34" charset="0"/>
                <a:cs typeface="Arial" panose="020B0604020202020204" pitchFamily="34" charset="0"/>
              </a:rPr>
              <a:t> </a:t>
            </a:r>
            <a:r>
              <a:rPr lang="pt-BR" sz="2400" dirty="0" err="1">
                <a:latin typeface="Arial" panose="020B0604020202020204" pitchFamily="34" charset="0"/>
                <a:cs typeface="Arial" panose="020B0604020202020204" pitchFamily="34" charset="0"/>
              </a:rPr>
              <a:t>Descent</a:t>
            </a:r>
            <a:r>
              <a:rPr lang="pt-BR" sz="2400" dirty="0">
                <a:latin typeface="Arial" panose="020B0604020202020204" pitchFamily="34" charset="0"/>
                <a:cs typeface="Arial" panose="020B0604020202020204" pitchFamily="34" charset="0"/>
              </a:rPr>
              <a:t>). Imagine a função de perda como uma paisagem montanhosa; o gradiente descendente nos guia "descendo a montanha" (ou seja, em direção ao mínimo da perda) ajustando os pesos em pequenos passos. A </a:t>
            </a:r>
            <a:r>
              <a:rPr lang="pt-BR" sz="2400" b="1" dirty="0">
                <a:latin typeface="Arial" panose="020B0604020202020204" pitchFamily="34" charset="0"/>
                <a:cs typeface="Arial" panose="020B0604020202020204" pitchFamily="34" charset="0"/>
              </a:rPr>
              <a:t>taxa de aprendizado</a:t>
            </a:r>
            <a:r>
              <a:rPr lang="pt-BR" sz="2400" dirty="0">
                <a:latin typeface="Arial" panose="020B0604020202020204" pitchFamily="34" charset="0"/>
                <a:cs typeface="Arial" panose="020B0604020202020204" pitchFamily="34" charset="0"/>
              </a:rPr>
              <a:t> (learning rate) é um </a:t>
            </a:r>
            <a:r>
              <a:rPr lang="pt-BR" sz="2400" dirty="0" err="1">
                <a:latin typeface="Arial" panose="020B0604020202020204" pitchFamily="34" charset="0"/>
                <a:cs typeface="Arial" panose="020B0604020202020204" pitchFamily="34" charset="0"/>
              </a:rPr>
              <a:t>hiperparâmetro</a:t>
            </a:r>
            <a:r>
              <a:rPr lang="pt-BR" sz="2400" dirty="0">
                <a:latin typeface="Arial" panose="020B0604020202020204" pitchFamily="34" charset="0"/>
                <a:cs typeface="Arial" panose="020B0604020202020204" pitchFamily="34" charset="0"/>
              </a:rPr>
              <a:t> crucial que determina o tamanho desses passos: uma taxa muito grande pode pular o mínimo, enquanto uma muito pequena pode tornar o treinamento muito lento.</a:t>
            </a:r>
          </a:p>
          <a:p>
            <a:pPr marL="0" indent="0" algn="just">
              <a:buNone/>
            </a:pPr>
            <a:endParaRPr lang="pt-BR" sz="2400" dirty="0">
              <a:latin typeface="Arial" panose="020B0604020202020204" pitchFamily="34" charset="0"/>
              <a:cs typeface="Arial" panose="020B0604020202020204" pitchFamily="34" charset="0"/>
            </a:endParaRPr>
          </a:p>
        </p:txBody>
      </p:sp>
      <p:pic>
        <p:nvPicPr>
          <p:cNvPr id="11" name="Image 1" descr="preencoded.png">
            <a:extLst>
              <a:ext uri="{FF2B5EF4-FFF2-40B4-BE49-F238E27FC236}">
                <a16:creationId xmlns:a16="http://schemas.microsoft.com/office/drawing/2014/main" id="{AAED8456-D0A3-30F6-E195-A0068CD5EABA}"/>
              </a:ext>
            </a:extLst>
          </p:cNvPr>
          <p:cNvPicPr>
            <a:picLocks noChangeAspect="1"/>
          </p:cNvPicPr>
          <p:nvPr/>
        </p:nvPicPr>
        <p:blipFill>
          <a:blip r:embed="rId3"/>
          <a:stretch>
            <a:fillRect/>
          </a:stretch>
        </p:blipFill>
        <p:spPr>
          <a:xfrm>
            <a:off x="502682" y="9103638"/>
            <a:ext cx="125611" cy="100489"/>
          </a:xfrm>
          <a:prstGeom prst="rect">
            <a:avLst/>
          </a:prstGeom>
        </p:spPr>
      </p:pic>
      <p:sp>
        <p:nvSpPr>
          <p:cNvPr id="14" name="CaixaDeTexto 13">
            <a:extLst>
              <a:ext uri="{FF2B5EF4-FFF2-40B4-BE49-F238E27FC236}">
                <a16:creationId xmlns:a16="http://schemas.microsoft.com/office/drawing/2014/main" id="{A08AE32D-6803-111E-E9A1-8EE37D1CB1B5}"/>
              </a:ext>
            </a:extLst>
          </p:cNvPr>
          <p:cNvSpPr txBox="1"/>
          <p:nvPr/>
        </p:nvSpPr>
        <p:spPr>
          <a:xfrm>
            <a:off x="1444175" y="449044"/>
            <a:ext cx="12092094" cy="584775"/>
          </a:xfrm>
          <a:prstGeom prst="rect">
            <a:avLst/>
          </a:prstGeom>
          <a:noFill/>
        </p:spPr>
        <p:txBody>
          <a:bodyPr wrap="square">
            <a:spAutoFit/>
          </a:bodyPr>
          <a:lstStyle/>
          <a:p>
            <a:r>
              <a:rPr lang="pt-BR" sz="3200" dirty="0">
                <a:latin typeface="Arial" panose="020B0604020202020204" pitchFamily="34" charset="0"/>
                <a:cs typeface="Arial" panose="020B0604020202020204" pitchFamily="34" charset="0"/>
              </a:rPr>
              <a:t>Determinação dos Pesos</a:t>
            </a:r>
          </a:p>
        </p:txBody>
      </p:sp>
      <p:pic>
        <p:nvPicPr>
          <p:cNvPr id="2" name="Image 0">
            <a:extLst>
              <a:ext uri="{FF2B5EF4-FFF2-40B4-BE49-F238E27FC236}">
                <a16:creationId xmlns:a16="http://schemas.microsoft.com/office/drawing/2014/main" id="{776AC8D4-89A0-F417-4580-B9ACC986F810}"/>
              </a:ext>
            </a:extLst>
          </p:cNvPr>
          <p:cNvPicPr>
            <a:picLocks noChangeAspect="1"/>
          </p:cNvPicPr>
          <p:nvPr/>
        </p:nvPicPr>
        <p:blipFill>
          <a:blip r:embed="rId4"/>
          <a:srcRect/>
          <a:stretch/>
        </p:blipFill>
        <p:spPr>
          <a:xfrm>
            <a:off x="10304939" y="1696290"/>
            <a:ext cx="4325461" cy="4325461"/>
          </a:xfrm>
          <a:prstGeom prst="rect">
            <a:avLst/>
          </a:prstGeom>
        </p:spPr>
      </p:pic>
    </p:spTree>
    <p:extLst>
      <p:ext uri="{BB962C8B-B14F-4D97-AF65-F5344CB8AC3E}">
        <p14:creationId xmlns:p14="http://schemas.microsoft.com/office/powerpoint/2010/main" val="4181335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EB53F2-45F8-375D-B581-1242736C6435}"/>
            </a:ext>
          </a:extLst>
        </p:cNvPr>
        <p:cNvGrpSpPr/>
        <p:nvPr/>
      </p:nvGrpSpPr>
      <p:grpSpPr>
        <a:xfrm>
          <a:off x="0" y="0"/>
          <a:ext cx="0" cy="0"/>
          <a:chOff x="0" y="0"/>
          <a:chExt cx="0" cy="0"/>
        </a:xfrm>
      </p:grpSpPr>
      <p:sp>
        <p:nvSpPr>
          <p:cNvPr id="10" name="Shape 7">
            <a:extLst>
              <a:ext uri="{FF2B5EF4-FFF2-40B4-BE49-F238E27FC236}">
                <a16:creationId xmlns:a16="http://schemas.microsoft.com/office/drawing/2014/main" id="{8E7FE225-3A14-4F48-E5C5-12C2AB676D04}"/>
              </a:ext>
            </a:extLst>
          </p:cNvPr>
          <p:cNvSpPr/>
          <p:nvPr/>
        </p:nvSpPr>
        <p:spPr>
          <a:xfrm>
            <a:off x="402193" y="8951714"/>
            <a:ext cx="13826014" cy="427315"/>
          </a:xfrm>
          <a:prstGeom prst="roundRect">
            <a:avLst>
              <a:gd name="adj" fmla="val 9883"/>
            </a:avLst>
          </a:prstGeom>
          <a:solidFill>
            <a:srgbClr val="DCDCD5"/>
          </a:solidFill>
          <a:ln/>
        </p:spPr>
        <p:txBody>
          <a:bodyPr/>
          <a:lstStyle/>
          <a:p>
            <a:endParaRPr lang="pt-BR"/>
          </a:p>
        </p:txBody>
      </p:sp>
      <p:pic>
        <p:nvPicPr>
          <p:cNvPr id="11" name="Image 1" descr="preencoded.png">
            <a:extLst>
              <a:ext uri="{FF2B5EF4-FFF2-40B4-BE49-F238E27FC236}">
                <a16:creationId xmlns:a16="http://schemas.microsoft.com/office/drawing/2014/main" id="{5F321003-0AC4-FE05-FE02-10445D7FAEA4}"/>
              </a:ext>
            </a:extLst>
          </p:cNvPr>
          <p:cNvPicPr>
            <a:picLocks noChangeAspect="1"/>
          </p:cNvPicPr>
          <p:nvPr/>
        </p:nvPicPr>
        <p:blipFill>
          <a:blip r:embed="rId3"/>
          <a:stretch>
            <a:fillRect/>
          </a:stretch>
        </p:blipFill>
        <p:spPr>
          <a:xfrm>
            <a:off x="502682" y="9103638"/>
            <a:ext cx="125611" cy="100489"/>
          </a:xfrm>
          <a:prstGeom prst="rect">
            <a:avLst/>
          </a:prstGeom>
        </p:spPr>
      </p:pic>
      <p:sp>
        <p:nvSpPr>
          <p:cNvPr id="12" name="Text 8">
            <a:extLst>
              <a:ext uri="{FF2B5EF4-FFF2-40B4-BE49-F238E27FC236}">
                <a16:creationId xmlns:a16="http://schemas.microsoft.com/office/drawing/2014/main" id="{4D6FB89F-1E70-83E5-59C4-B83EE866CAF1}"/>
              </a:ext>
            </a:extLst>
          </p:cNvPr>
          <p:cNvSpPr/>
          <p:nvPr/>
        </p:nvSpPr>
        <p:spPr>
          <a:xfrm>
            <a:off x="728782" y="9077325"/>
            <a:ext cx="13398937" cy="160973"/>
          </a:xfrm>
          <a:prstGeom prst="rect">
            <a:avLst/>
          </a:prstGeom>
          <a:noFill/>
          <a:ln/>
        </p:spPr>
        <p:txBody>
          <a:bodyPr wrap="none" lIns="0" tIns="0" rIns="0" bIns="0" rtlCol="0" anchor="t"/>
          <a:lstStyle/>
          <a:p>
            <a:pPr marL="0" indent="0" algn="l">
              <a:lnSpc>
                <a:spcPts val="1250"/>
              </a:lnSpc>
              <a:buNone/>
            </a:pPr>
            <a:r>
              <a:rPr lang="en-US" sz="750" b="1" dirty="0">
                <a:solidFill>
                  <a:srgbClr val="000000"/>
                </a:solidFill>
                <a:latin typeface="Lato" pitchFamily="34" charset="0"/>
                <a:ea typeface="Lato" pitchFamily="34" charset="-122"/>
                <a:cs typeface="Lato" pitchFamily="34" charset="-120"/>
              </a:rPr>
              <a:t>Fontes confiáveis:</a:t>
            </a:r>
            <a:r>
              <a:rPr lang="en-US" sz="750" dirty="0">
                <a:solidFill>
                  <a:srgbClr val="000000"/>
                </a:solidFill>
                <a:latin typeface="Lato" pitchFamily="34" charset="0"/>
                <a:ea typeface="Lato" pitchFamily="34" charset="-122"/>
                <a:cs typeface="Lato" pitchFamily="34" charset="-120"/>
              </a:rPr>
              <a:t> IBM Research, Amazon Web Services (AWS) e principais conferências acadêmicas como NeurIPS e ICML documentam continuamente os avanços nesta área em rápida evolução.</a:t>
            </a:r>
            <a:endParaRPr lang="en-US" sz="750" dirty="0"/>
          </a:p>
        </p:txBody>
      </p:sp>
      <p:sp>
        <p:nvSpPr>
          <p:cNvPr id="14" name="CaixaDeTexto 13">
            <a:extLst>
              <a:ext uri="{FF2B5EF4-FFF2-40B4-BE49-F238E27FC236}">
                <a16:creationId xmlns:a16="http://schemas.microsoft.com/office/drawing/2014/main" id="{9944B550-2BD9-6863-840A-C90C5B29F9E8}"/>
              </a:ext>
            </a:extLst>
          </p:cNvPr>
          <p:cNvSpPr txBox="1"/>
          <p:nvPr/>
        </p:nvSpPr>
        <p:spPr>
          <a:xfrm>
            <a:off x="1718733" y="542297"/>
            <a:ext cx="12092094" cy="584775"/>
          </a:xfrm>
          <a:prstGeom prst="rect">
            <a:avLst/>
          </a:prstGeom>
          <a:noFill/>
        </p:spPr>
        <p:txBody>
          <a:bodyPr wrap="square">
            <a:spAutoFit/>
          </a:bodyPr>
          <a:lstStyle/>
          <a:p>
            <a:r>
              <a:rPr lang="pt-BR" sz="3200" dirty="0">
                <a:latin typeface="Arial" panose="020B0604020202020204" pitchFamily="34" charset="0"/>
                <a:cs typeface="Arial" panose="020B0604020202020204" pitchFamily="34" charset="0"/>
              </a:rPr>
              <a:t>Introdução à IA e Machine Learning</a:t>
            </a:r>
          </a:p>
        </p:txBody>
      </p:sp>
      <p:sp>
        <p:nvSpPr>
          <p:cNvPr id="15" name="Content Placeholder 2">
            <a:extLst>
              <a:ext uri="{FF2B5EF4-FFF2-40B4-BE49-F238E27FC236}">
                <a16:creationId xmlns:a16="http://schemas.microsoft.com/office/drawing/2014/main" id="{02A4BEDE-A9E8-C73D-D719-3A355390B13E}"/>
              </a:ext>
            </a:extLst>
          </p:cNvPr>
          <p:cNvSpPr txBox="1">
            <a:spLocks/>
          </p:cNvSpPr>
          <p:nvPr/>
        </p:nvSpPr>
        <p:spPr>
          <a:xfrm>
            <a:off x="1444175" y="1322493"/>
            <a:ext cx="8763238" cy="6304280"/>
          </a:xfrm>
          <a:prstGeom prst="rect">
            <a:avLst/>
          </a:prstGeom>
        </p:spPr>
        <p:txBody>
          <a:bodyPr wrap="square">
            <a:noAutofit/>
          </a:bodyPr>
          <a:lst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a:lstStyle>
          <a:p>
            <a:pPr marL="0" indent="0" algn="just">
              <a:buNone/>
            </a:pPr>
            <a:r>
              <a:rPr lang="pt-BR" sz="2400" dirty="0">
                <a:latin typeface="Arial" panose="020B0604020202020204" pitchFamily="34" charset="0"/>
                <a:cs typeface="Arial" panose="020B0604020202020204" pitchFamily="34" charset="0"/>
              </a:rPr>
              <a:t>Já sabemos que IA </a:t>
            </a:r>
            <a:r>
              <a:rPr lang="pt-BR" sz="2400" dirty="0"/>
              <a:t>é a capacidade de sistemas ou máquinas simularem a inteligência humana para realizar tarefas como aprender, raciocinar, resolver problemas e tomar decisões.</a:t>
            </a:r>
          </a:p>
          <a:p>
            <a:pPr marL="0" indent="0" algn="just">
              <a:buNone/>
            </a:pPr>
            <a:r>
              <a:rPr lang="pt-BR" sz="2000" dirty="0">
                <a:latin typeface="Arial" panose="020B0604020202020204" pitchFamily="34" charset="0"/>
                <a:cs typeface="Arial" panose="020B0604020202020204" pitchFamily="34" charset="0"/>
              </a:rPr>
              <a:t>começou com a visão de Alan Turing nos anos 1940, que questionou se máquinas poderiam pensar, e foi formalmente batizada na Conferência de </a:t>
            </a:r>
            <a:r>
              <a:rPr lang="pt-BR" sz="2000" dirty="0" err="1">
                <a:latin typeface="Arial" panose="020B0604020202020204" pitchFamily="34" charset="0"/>
                <a:cs typeface="Arial" panose="020B0604020202020204" pitchFamily="34" charset="0"/>
              </a:rPr>
              <a:t>Dartmouth</a:t>
            </a:r>
            <a:r>
              <a:rPr lang="pt-BR" sz="2000" dirty="0">
                <a:latin typeface="Arial" panose="020B0604020202020204" pitchFamily="34" charset="0"/>
                <a:cs typeface="Arial" panose="020B0604020202020204" pitchFamily="34" charset="0"/>
              </a:rPr>
              <a:t> em 1956. Os primeiros anos foram marcados por grande otimismo em programar a inteligência humana explicitamente, mas as limitações de dados e poder computacional logo levaram a períodos de desilusão, conhecidos como "Invernos da IA", à medida que a complexidade do mundo real superava a capacidade dos sistemas baseados em regras.</a:t>
            </a:r>
          </a:p>
          <a:p>
            <a:pPr marL="0" indent="0" algn="just">
              <a:buNone/>
            </a:pPr>
            <a:r>
              <a:rPr lang="pt-BR" sz="2000" dirty="0">
                <a:latin typeface="Arial" panose="020B0604020202020204" pitchFamily="34" charset="0"/>
                <a:cs typeface="Arial" panose="020B0604020202020204" pitchFamily="34" charset="0"/>
              </a:rPr>
              <a:t>A virada aconteceu quando o foco mudou da programação explícita para o </a:t>
            </a:r>
            <a:r>
              <a:rPr lang="pt-BR" sz="2000" b="1" dirty="0">
                <a:latin typeface="Arial" panose="020B0604020202020204" pitchFamily="34" charset="0"/>
                <a:cs typeface="Arial" panose="020B0604020202020204" pitchFamily="34" charset="0"/>
              </a:rPr>
              <a:t>Machine Learning (Aprendizado de Máquina)</a:t>
            </a:r>
            <a:r>
              <a:rPr lang="pt-BR" sz="2000" dirty="0">
                <a:latin typeface="Arial" panose="020B0604020202020204" pitchFamily="34" charset="0"/>
                <a:cs typeface="Arial" panose="020B0604020202020204" pitchFamily="34" charset="0"/>
              </a:rPr>
              <a:t>, onde as máquinas aprendem com dados. Essa abordagem ganhou tração nos anos 1990 e explodiu na década de 2010 com o advento do </a:t>
            </a:r>
            <a:r>
              <a:rPr lang="pt-BR" sz="2000" b="1" dirty="0" err="1">
                <a:latin typeface="Arial" panose="020B0604020202020204" pitchFamily="34" charset="0"/>
                <a:cs typeface="Arial" panose="020B0604020202020204" pitchFamily="34" charset="0"/>
              </a:rPr>
              <a:t>Deep</a:t>
            </a:r>
            <a:r>
              <a:rPr lang="pt-BR" sz="2000" b="1" dirty="0">
                <a:latin typeface="Arial" panose="020B0604020202020204" pitchFamily="34" charset="0"/>
                <a:cs typeface="Arial" panose="020B0604020202020204" pitchFamily="34" charset="0"/>
              </a:rPr>
              <a:t> Learning</a:t>
            </a:r>
            <a:r>
              <a:rPr lang="pt-BR" sz="2000" dirty="0">
                <a:latin typeface="Arial" panose="020B0604020202020204" pitchFamily="34" charset="0"/>
                <a:cs typeface="Arial" panose="020B0604020202020204" pitchFamily="34" charset="0"/>
              </a:rPr>
              <a:t> – redes neurais profundas. Impulsionado por grandes volumes de dados (Big Data), hardware poderoso (GPUs) e algoritmos aprimorados, o </a:t>
            </a:r>
            <a:r>
              <a:rPr lang="pt-BR" sz="2000" dirty="0" err="1">
                <a:latin typeface="Arial" panose="020B0604020202020204" pitchFamily="34" charset="0"/>
                <a:cs typeface="Arial" panose="020B0604020202020204" pitchFamily="34" charset="0"/>
              </a:rPr>
              <a:t>Deep</a:t>
            </a:r>
            <a:r>
              <a:rPr lang="pt-BR" sz="2000" dirty="0">
                <a:latin typeface="Arial" panose="020B0604020202020204" pitchFamily="34" charset="0"/>
                <a:cs typeface="Arial" panose="020B0604020202020204" pitchFamily="34" charset="0"/>
              </a:rPr>
              <a:t> Learning revolucionou áreas como visão computacional e processamento de linguagem natural, culminando na era atual da </a:t>
            </a:r>
            <a:r>
              <a:rPr lang="pt-BR" sz="2000" b="1" dirty="0">
                <a:latin typeface="Arial" panose="020B0604020202020204" pitchFamily="34" charset="0"/>
                <a:cs typeface="Arial" panose="020B0604020202020204" pitchFamily="34" charset="0"/>
              </a:rPr>
              <a:t>IA Generativa</a:t>
            </a:r>
            <a:r>
              <a:rPr lang="pt-BR" sz="2000" dirty="0">
                <a:latin typeface="Arial" panose="020B0604020202020204" pitchFamily="34" charset="0"/>
                <a:cs typeface="Arial" panose="020B0604020202020204" pitchFamily="34" charset="0"/>
              </a:rPr>
              <a:t>, com modelos capazes de criar textos, imagens e outros conteúdos de forma impressionante</a:t>
            </a:r>
            <a:endParaRPr lang="pt-BR" sz="2400" dirty="0">
              <a:latin typeface="Arial" panose="020B0604020202020204" pitchFamily="34" charset="0"/>
              <a:cs typeface="Arial" panose="020B0604020202020204" pitchFamily="34" charset="0"/>
            </a:endParaRPr>
          </a:p>
        </p:txBody>
      </p:sp>
      <p:pic>
        <p:nvPicPr>
          <p:cNvPr id="2" name="Image 0">
            <a:extLst>
              <a:ext uri="{FF2B5EF4-FFF2-40B4-BE49-F238E27FC236}">
                <a16:creationId xmlns:a16="http://schemas.microsoft.com/office/drawing/2014/main" id="{4CE40C42-7E25-CBC8-EDB6-1EB01C5478DE}"/>
              </a:ext>
            </a:extLst>
          </p:cNvPr>
          <p:cNvPicPr>
            <a:picLocks noChangeAspect="1"/>
          </p:cNvPicPr>
          <p:nvPr/>
        </p:nvPicPr>
        <p:blipFill>
          <a:blip r:embed="rId4"/>
          <a:srcRect/>
          <a:stretch/>
        </p:blipFill>
        <p:spPr>
          <a:xfrm>
            <a:off x="10207413" y="2400717"/>
            <a:ext cx="4325461" cy="4325461"/>
          </a:xfrm>
          <a:prstGeom prst="rect">
            <a:avLst/>
          </a:prstGeom>
        </p:spPr>
      </p:pic>
    </p:spTree>
    <p:extLst>
      <p:ext uri="{BB962C8B-B14F-4D97-AF65-F5344CB8AC3E}">
        <p14:creationId xmlns:p14="http://schemas.microsoft.com/office/powerpoint/2010/main" val="284215874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8E0590-FA94-F2A6-FA96-4DADB29D8A1F}"/>
            </a:ext>
          </a:extLst>
        </p:cNvPr>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C895880B-8EC7-2870-C94C-08E8C5D333C2}"/>
              </a:ext>
            </a:extLst>
          </p:cNvPr>
          <p:cNvSpPr txBox="1">
            <a:spLocks/>
          </p:cNvSpPr>
          <p:nvPr/>
        </p:nvSpPr>
        <p:spPr>
          <a:xfrm>
            <a:off x="1444175" y="1322493"/>
            <a:ext cx="8763238" cy="6304280"/>
          </a:xfrm>
          <a:prstGeom prst="rect">
            <a:avLst/>
          </a:prstGeom>
        </p:spPr>
        <p:txBody>
          <a:bodyPr wrap="square">
            <a:noAutofit/>
          </a:bodyPr>
          <a:lst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a:lstStyle>
          <a:p>
            <a:pPr marL="0" indent="0" algn="just">
              <a:buNone/>
            </a:pPr>
            <a:r>
              <a:rPr lang="pt-BR" sz="2400" dirty="0">
                <a:latin typeface="Arial" panose="020B0604020202020204" pitchFamily="34" charset="0"/>
                <a:cs typeface="Arial" panose="020B0604020202020204" pitchFamily="34" charset="0"/>
              </a:rPr>
              <a:t>O aprendizado de uma rede neural é o processo central pelo qual ela ajusta seus </a:t>
            </a:r>
            <a:r>
              <a:rPr lang="pt-BR" sz="2400" b="1" dirty="0">
                <a:latin typeface="Arial" panose="020B0604020202020204" pitchFamily="34" charset="0"/>
                <a:cs typeface="Arial" panose="020B0604020202020204" pitchFamily="34" charset="0"/>
              </a:rPr>
              <a:t>pesos</a:t>
            </a:r>
            <a:r>
              <a:rPr lang="pt-BR" sz="2400" dirty="0">
                <a:latin typeface="Arial" panose="020B0604020202020204" pitchFamily="34" charset="0"/>
                <a:cs typeface="Arial" panose="020B0604020202020204" pitchFamily="34" charset="0"/>
              </a:rPr>
              <a:t> e </a:t>
            </a:r>
            <a:r>
              <a:rPr lang="pt-BR" sz="2400" b="1" dirty="0" err="1">
                <a:latin typeface="Arial" panose="020B0604020202020204" pitchFamily="34" charset="0"/>
                <a:cs typeface="Arial" panose="020B0604020202020204" pitchFamily="34" charset="0"/>
              </a:rPr>
              <a:t>biases</a:t>
            </a:r>
            <a:r>
              <a:rPr lang="pt-BR" sz="2400" dirty="0">
                <a:latin typeface="Arial" panose="020B0604020202020204" pitchFamily="34" charset="0"/>
                <a:cs typeface="Arial" panose="020B0604020202020204" pitchFamily="34" charset="0"/>
              </a:rPr>
              <a:t> para minimizar o erro entre suas previsões e os valores reais, capacitando-a a realizar tarefas complexas. Este ajuste iterativo é orquestrado primeiramente pelo </a:t>
            </a:r>
            <a:r>
              <a:rPr lang="pt-BR" sz="2400" b="1" dirty="0">
                <a:latin typeface="Arial" panose="020B0604020202020204" pitchFamily="34" charset="0"/>
                <a:cs typeface="Arial" panose="020B0604020202020204" pitchFamily="34" charset="0"/>
              </a:rPr>
              <a:t>Gradiente Descendente</a:t>
            </a:r>
            <a:r>
              <a:rPr lang="pt-BR" sz="2400" dirty="0">
                <a:latin typeface="Arial" panose="020B0604020202020204" pitchFamily="34" charset="0"/>
                <a:cs typeface="Arial" panose="020B0604020202020204" pitchFamily="34" charset="0"/>
              </a:rPr>
              <a:t>, que pode ser visualizado como um explorador descendo uma montanha (a "superfície de perda"). O objetivo é encontrar o ponto mais baixo da montanha, que representa o conjunto ideal de pesos e </a:t>
            </a:r>
            <a:r>
              <a:rPr lang="pt-BR" sz="2400" dirty="0" err="1">
                <a:latin typeface="Arial" panose="020B0604020202020204" pitchFamily="34" charset="0"/>
                <a:cs typeface="Arial" panose="020B0604020202020204" pitchFamily="34" charset="0"/>
              </a:rPr>
              <a:t>biases</a:t>
            </a:r>
            <a:r>
              <a:rPr lang="pt-BR" sz="2400" dirty="0">
                <a:latin typeface="Arial" panose="020B0604020202020204" pitchFamily="34" charset="0"/>
                <a:cs typeface="Arial" panose="020B0604020202020204" pitchFamily="34" charset="0"/>
              </a:rPr>
              <a:t> que resulta no menor erro. Para isso, o algoritmo calcula a "inclinação" mais íngreme em cada ponto da superfície e move os parâmetros nessa direção, um pequeno "passo" de cada vez.</a:t>
            </a:r>
          </a:p>
          <a:p>
            <a:pPr marL="0" indent="0" algn="just">
              <a:buNone/>
            </a:pPr>
            <a:endParaRPr lang="pt-BR" sz="2400" dirty="0">
              <a:latin typeface="Arial" panose="020B0604020202020204" pitchFamily="34" charset="0"/>
              <a:cs typeface="Arial" panose="020B0604020202020204" pitchFamily="34" charset="0"/>
            </a:endParaRPr>
          </a:p>
        </p:txBody>
      </p:sp>
      <p:pic>
        <p:nvPicPr>
          <p:cNvPr id="11" name="Image 1" descr="preencoded.png">
            <a:extLst>
              <a:ext uri="{FF2B5EF4-FFF2-40B4-BE49-F238E27FC236}">
                <a16:creationId xmlns:a16="http://schemas.microsoft.com/office/drawing/2014/main" id="{32663295-CB8F-058B-CF64-DE1C16DD7BD6}"/>
              </a:ext>
            </a:extLst>
          </p:cNvPr>
          <p:cNvPicPr>
            <a:picLocks noChangeAspect="1"/>
          </p:cNvPicPr>
          <p:nvPr/>
        </p:nvPicPr>
        <p:blipFill>
          <a:blip r:embed="rId3"/>
          <a:stretch>
            <a:fillRect/>
          </a:stretch>
        </p:blipFill>
        <p:spPr>
          <a:xfrm>
            <a:off x="502682" y="9103638"/>
            <a:ext cx="125611" cy="100489"/>
          </a:xfrm>
          <a:prstGeom prst="rect">
            <a:avLst/>
          </a:prstGeom>
        </p:spPr>
      </p:pic>
      <p:sp>
        <p:nvSpPr>
          <p:cNvPr id="14" name="CaixaDeTexto 13">
            <a:extLst>
              <a:ext uri="{FF2B5EF4-FFF2-40B4-BE49-F238E27FC236}">
                <a16:creationId xmlns:a16="http://schemas.microsoft.com/office/drawing/2014/main" id="{3F0BD58E-175C-F7A5-3BD6-442D28BB573A}"/>
              </a:ext>
            </a:extLst>
          </p:cNvPr>
          <p:cNvSpPr txBox="1"/>
          <p:nvPr/>
        </p:nvSpPr>
        <p:spPr>
          <a:xfrm>
            <a:off x="1444175" y="449044"/>
            <a:ext cx="12092094" cy="584775"/>
          </a:xfrm>
          <a:prstGeom prst="rect">
            <a:avLst/>
          </a:prstGeom>
          <a:noFill/>
        </p:spPr>
        <p:txBody>
          <a:bodyPr wrap="square">
            <a:spAutoFit/>
          </a:bodyPr>
          <a:lstStyle/>
          <a:p>
            <a:r>
              <a:rPr lang="pt-BR" sz="3200" dirty="0">
                <a:latin typeface="Arial" panose="020B0604020202020204" pitchFamily="34" charset="0"/>
                <a:cs typeface="Arial" panose="020B0604020202020204" pitchFamily="34" charset="0"/>
              </a:rPr>
              <a:t>Como Funciona</a:t>
            </a:r>
          </a:p>
        </p:txBody>
      </p:sp>
      <p:pic>
        <p:nvPicPr>
          <p:cNvPr id="2" name="Image 0">
            <a:extLst>
              <a:ext uri="{FF2B5EF4-FFF2-40B4-BE49-F238E27FC236}">
                <a16:creationId xmlns:a16="http://schemas.microsoft.com/office/drawing/2014/main" id="{4343E342-F5F7-7DF0-57AE-6EC1D2E719A4}"/>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10207413" y="1510333"/>
            <a:ext cx="4325461" cy="3109874"/>
          </a:xfrm>
          <a:prstGeom prst="rect">
            <a:avLst/>
          </a:prstGeom>
        </p:spPr>
      </p:pic>
    </p:spTree>
    <p:extLst>
      <p:ext uri="{BB962C8B-B14F-4D97-AF65-F5344CB8AC3E}">
        <p14:creationId xmlns:p14="http://schemas.microsoft.com/office/powerpoint/2010/main" val="261943266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5CCFFC-3B6D-3741-A33D-E9F4D97C8B39}"/>
            </a:ext>
          </a:extLst>
        </p:cNvPr>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4BC03393-A093-3992-4C93-9121DC2DE64D}"/>
              </a:ext>
            </a:extLst>
          </p:cNvPr>
          <p:cNvSpPr txBox="1">
            <a:spLocks/>
          </p:cNvSpPr>
          <p:nvPr/>
        </p:nvSpPr>
        <p:spPr>
          <a:xfrm>
            <a:off x="1444175" y="1322493"/>
            <a:ext cx="8763238" cy="6304280"/>
          </a:xfrm>
          <a:prstGeom prst="rect">
            <a:avLst/>
          </a:prstGeom>
        </p:spPr>
        <p:txBody>
          <a:bodyPr wrap="square">
            <a:noAutofit/>
          </a:bodyPr>
          <a:lst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a:lstStyle>
          <a:p>
            <a:pPr marL="0" indent="0" algn="just">
              <a:buNone/>
            </a:pPr>
            <a:r>
              <a:rPr lang="pt-BR" sz="2400" dirty="0">
                <a:latin typeface="Arial" panose="020B0604020202020204" pitchFamily="34" charset="0"/>
                <a:cs typeface="Arial" panose="020B0604020202020204" pitchFamily="34" charset="0"/>
              </a:rPr>
              <a:t>O tamanho desse "passo" é determinado pela </a:t>
            </a:r>
            <a:r>
              <a:rPr lang="pt-BR" sz="2400" b="1" dirty="0">
                <a:latin typeface="Arial" panose="020B0604020202020204" pitchFamily="34" charset="0"/>
                <a:cs typeface="Arial" panose="020B0604020202020204" pitchFamily="34" charset="0"/>
              </a:rPr>
              <a:t>Taxa de Aprendizado</a:t>
            </a:r>
            <a:r>
              <a:rPr lang="pt-BR" sz="2400" dirty="0">
                <a:latin typeface="Arial" panose="020B0604020202020204" pitchFamily="34" charset="0"/>
                <a:cs typeface="Arial" panose="020B0604020202020204" pitchFamily="34" charset="0"/>
              </a:rPr>
              <a:t> (Learning Rate), um </a:t>
            </a:r>
            <a:r>
              <a:rPr lang="pt-BR" sz="2400" dirty="0" err="1">
                <a:latin typeface="Arial" panose="020B0604020202020204" pitchFamily="34" charset="0"/>
                <a:cs typeface="Arial" panose="020B0604020202020204" pitchFamily="34" charset="0"/>
              </a:rPr>
              <a:t>hiperparâmetro</a:t>
            </a:r>
            <a:r>
              <a:rPr lang="pt-BR" sz="2400" dirty="0">
                <a:latin typeface="Arial" panose="020B0604020202020204" pitchFamily="34" charset="0"/>
                <a:cs typeface="Arial" panose="020B0604020202020204" pitchFamily="34" charset="0"/>
              </a:rPr>
              <a:t> crucial que controla a magnitude das atualizações dos pesos e </a:t>
            </a:r>
            <a:r>
              <a:rPr lang="pt-BR" sz="2400" dirty="0" err="1">
                <a:latin typeface="Arial" panose="020B0604020202020204" pitchFamily="34" charset="0"/>
                <a:cs typeface="Arial" panose="020B0604020202020204" pitchFamily="34" charset="0"/>
              </a:rPr>
              <a:t>biases</a:t>
            </a:r>
            <a:r>
              <a:rPr lang="pt-BR" sz="2400" dirty="0">
                <a:latin typeface="Arial" panose="020B0604020202020204" pitchFamily="34" charset="0"/>
                <a:cs typeface="Arial" panose="020B0604020202020204" pitchFamily="34" charset="0"/>
              </a:rPr>
              <a:t>.</a:t>
            </a:r>
          </a:p>
          <a:p>
            <a:pPr marL="0" indent="0" algn="just">
              <a:buNone/>
            </a:pPr>
            <a:r>
              <a:rPr lang="pt-BR" sz="2400" dirty="0">
                <a:latin typeface="Arial" panose="020B0604020202020204" pitchFamily="34" charset="0"/>
                <a:cs typeface="Arial" panose="020B0604020202020204" pitchFamily="34" charset="0"/>
              </a:rPr>
              <a:t> Uma taxa muito alta pode fazer com que o algoritmo "salte" sobre o mínimo, enquanto uma taxa muito baixa pode tornar o treinamento excessivamente lento. Além disso, a superfície de perda pode ter múltiplos vales, levando ao problema do </a:t>
            </a:r>
            <a:r>
              <a:rPr lang="pt-BR" sz="2400" b="1" dirty="0">
                <a:latin typeface="Arial" panose="020B0604020202020204" pitchFamily="34" charset="0"/>
                <a:cs typeface="Arial" panose="020B0604020202020204" pitchFamily="34" charset="0"/>
              </a:rPr>
              <a:t>Mínimo Local vs. Global</a:t>
            </a:r>
            <a:r>
              <a:rPr lang="pt-BR" sz="2400" dirty="0">
                <a:latin typeface="Arial" panose="020B0604020202020204" pitchFamily="34" charset="0"/>
                <a:cs typeface="Arial" panose="020B0604020202020204" pitchFamily="34" charset="0"/>
              </a:rPr>
              <a:t>; o Gradiente Descendente pode convergir para um mínimo local, que é o ponto mais baixo em uma região específica, mas não necessariamente o ponto de erro mais baixo de toda a superfície (o mínimo global).</a:t>
            </a:r>
          </a:p>
          <a:p>
            <a:pPr marL="0" indent="0" algn="just">
              <a:buNone/>
            </a:pPr>
            <a:endParaRPr lang="pt-BR" sz="2400" dirty="0">
              <a:latin typeface="Arial" panose="020B0604020202020204" pitchFamily="34" charset="0"/>
              <a:cs typeface="Arial" panose="020B0604020202020204" pitchFamily="34" charset="0"/>
            </a:endParaRPr>
          </a:p>
          <a:p>
            <a:pPr marL="0" indent="0" algn="just">
              <a:buNone/>
            </a:pPr>
            <a:endParaRPr lang="pt-BR" sz="2400" dirty="0">
              <a:latin typeface="Arial" panose="020B0604020202020204" pitchFamily="34" charset="0"/>
              <a:cs typeface="Arial" panose="020B0604020202020204" pitchFamily="34" charset="0"/>
            </a:endParaRPr>
          </a:p>
        </p:txBody>
      </p:sp>
      <p:pic>
        <p:nvPicPr>
          <p:cNvPr id="11" name="Image 1" descr="preencoded.png">
            <a:extLst>
              <a:ext uri="{FF2B5EF4-FFF2-40B4-BE49-F238E27FC236}">
                <a16:creationId xmlns:a16="http://schemas.microsoft.com/office/drawing/2014/main" id="{4AB56B10-D5C3-8261-BE36-6FD884BAF12B}"/>
              </a:ext>
            </a:extLst>
          </p:cNvPr>
          <p:cNvPicPr>
            <a:picLocks noChangeAspect="1"/>
          </p:cNvPicPr>
          <p:nvPr/>
        </p:nvPicPr>
        <p:blipFill>
          <a:blip r:embed="rId3"/>
          <a:stretch>
            <a:fillRect/>
          </a:stretch>
        </p:blipFill>
        <p:spPr>
          <a:xfrm>
            <a:off x="502682" y="9103638"/>
            <a:ext cx="125611" cy="100489"/>
          </a:xfrm>
          <a:prstGeom prst="rect">
            <a:avLst/>
          </a:prstGeom>
        </p:spPr>
      </p:pic>
      <p:sp>
        <p:nvSpPr>
          <p:cNvPr id="14" name="CaixaDeTexto 13">
            <a:extLst>
              <a:ext uri="{FF2B5EF4-FFF2-40B4-BE49-F238E27FC236}">
                <a16:creationId xmlns:a16="http://schemas.microsoft.com/office/drawing/2014/main" id="{DA0FF712-BD92-EAC7-74B9-5B92CA4A7CEC}"/>
              </a:ext>
            </a:extLst>
          </p:cNvPr>
          <p:cNvSpPr txBox="1"/>
          <p:nvPr/>
        </p:nvSpPr>
        <p:spPr>
          <a:xfrm>
            <a:off x="1444175" y="449044"/>
            <a:ext cx="12092094" cy="584775"/>
          </a:xfrm>
          <a:prstGeom prst="rect">
            <a:avLst/>
          </a:prstGeom>
          <a:noFill/>
        </p:spPr>
        <p:txBody>
          <a:bodyPr wrap="square">
            <a:spAutoFit/>
          </a:bodyPr>
          <a:lstStyle/>
          <a:p>
            <a:r>
              <a:rPr lang="pt-BR" sz="3200" dirty="0">
                <a:latin typeface="Arial" panose="020B0604020202020204" pitchFamily="34" charset="0"/>
                <a:cs typeface="Arial" panose="020B0604020202020204" pitchFamily="34" charset="0"/>
              </a:rPr>
              <a:t>Como Funciona</a:t>
            </a:r>
          </a:p>
        </p:txBody>
      </p:sp>
      <p:pic>
        <p:nvPicPr>
          <p:cNvPr id="2" name="Image 0">
            <a:extLst>
              <a:ext uri="{FF2B5EF4-FFF2-40B4-BE49-F238E27FC236}">
                <a16:creationId xmlns:a16="http://schemas.microsoft.com/office/drawing/2014/main" id="{3FE51DD7-845B-9EC9-FB6B-E43ABAFBB758}"/>
              </a:ext>
            </a:extLst>
          </p:cNvPr>
          <p:cNvPicPr>
            <a:picLocks noChangeAspect="1"/>
          </p:cNvPicPr>
          <p:nvPr/>
        </p:nvPicPr>
        <p:blipFill>
          <a:blip r:embed="rId4"/>
          <a:srcRect/>
          <a:stretch/>
        </p:blipFill>
        <p:spPr>
          <a:xfrm>
            <a:off x="10304939" y="2417200"/>
            <a:ext cx="4325461" cy="2883640"/>
          </a:xfrm>
          <a:prstGeom prst="rect">
            <a:avLst/>
          </a:prstGeom>
        </p:spPr>
      </p:pic>
      <p:sp>
        <p:nvSpPr>
          <p:cNvPr id="3" name="AutoShape 2" descr="Imagem de ">
            <a:extLst>
              <a:ext uri="{FF2B5EF4-FFF2-40B4-BE49-F238E27FC236}">
                <a16:creationId xmlns:a16="http://schemas.microsoft.com/office/drawing/2014/main" id="{E1ABC874-27CB-4622-0E99-5F4445C85A5E}"/>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28474552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D0F34-E13D-62A7-3F8E-76C18046AD49}"/>
            </a:ext>
          </a:extLst>
        </p:cNvPr>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B6927DE7-CB8C-1C55-9FA7-CC4FC9F187D6}"/>
              </a:ext>
            </a:extLst>
          </p:cNvPr>
          <p:cNvSpPr txBox="1">
            <a:spLocks/>
          </p:cNvSpPr>
          <p:nvPr/>
        </p:nvSpPr>
        <p:spPr>
          <a:xfrm>
            <a:off x="1444175" y="1322493"/>
            <a:ext cx="8763238" cy="6304280"/>
          </a:xfrm>
          <a:prstGeom prst="rect">
            <a:avLst/>
          </a:prstGeom>
        </p:spPr>
        <p:txBody>
          <a:bodyPr wrap="square">
            <a:noAutofit/>
          </a:bodyPr>
          <a:lst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a:lstStyle>
          <a:p>
            <a:pPr marL="0" indent="0" algn="just">
              <a:buNone/>
            </a:pPr>
            <a:r>
              <a:rPr lang="pt-BR" sz="2400" dirty="0">
                <a:latin typeface="Arial" panose="020B0604020202020204" pitchFamily="34" charset="0"/>
                <a:cs typeface="Arial" panose="020B0604020202020204" pitchFamily="34" charset="0"/>
              </a:rPr>
              <a:t>Para calcular a inclinação necessária para o Gradiente Descendente de forma eficiente em redes neurais complexas, emprega-se o algoritmo de </a:t>
            </a:r>
            <a:r>
              <a:rPr lang="pt-BR" sz="2400" b="1" dirty="0" err="1">
                <a:latin typeface="Arial" panose="020B0604020202020204" pitchFamily="34" charset="0"/>
                <a:cs typeface="Arial" panose="020B0604020202020204" pitchFamily="34" charset="0"/>
              </a:rPr>
              <a:t>Backpropagation</a:t>
            </a:r>
            <a:r>
              <a:rPr lang="pt-BR" sz="2400" dirty="0">
                <a:latin typeface="Arial" panose="020B0604020202020204" pitchFamily="34" charset="0"/>
                <a:cs typeface="Arial" panose="020B0604020202020204" pitchFamily="34" charset="0"/>
              </a:rPr>
              <a:t> (Retropropagação do Erro). Este mecanismo usa a </a:t>
            </a:r>
            <a:r>
              <a:rPr lang="pt-BR" sz="2400" b="1" dirty="0">
                <a:latin typeface="Arial" panose="020B0604020202020204" pitchFamily="34" charset="0"/>
                <a:cs typeface="Arial" panose="020B0604020202020204" pitchFamily="34" charset="0"/>
              </a:rPr>
              <a:t>regra da cadeia</a:t>
            </a:r>
            <a:r>
              <a:rPr lang="pt-BR" sz="2400" dirty="0">
                <a:latin typeface="Arial" panose="020B0604020202020204" pitchFamily="34" charset="0"/>
                <a:cs typeface="Arial" panose="020B0604020202020204" pitchFamily="34" charset="0"/>
              </a:rPr>
              <a:t> do cálculo diferencial para determinar como uma pequena mudança em cada peso ou bias impacta o erro final da rede. </a:t>
            </a:r>
          </a:p>
          <a:p>
            <a:pPr marL="0" indent="0" algn="just">
              <a:buNone/>
            </a:pPr>
            <a:r>
              <a:rPr lang="pt-BR" sz="2400" dirty="0">
                <a:latin typeface="Arial" panose="020B0604020202020204" pitchFamily="34" charset="0"/>
                <a:cs typeface="Arial" panose="020B0604020202020204" pitchFamily="34" charset="0"/>
              </a:rPr>
              <a:t>O processo começa calculando o erro na camada de saída e, em seguida, "propaga esse erro de volta" através da rede, camada por camada. Ao fazer isso, o </a:t>
            </a:r>
            <a:r>
              <a:rPr lang="pt-BR" sz="2400" dirty="0" err="1">
                <a:latin typeface="Arial" panose="020B0604020202020204" pitchFamily="34" charset="0"/>
                <a:cs typeface="Arial" panose="020B0604020202020204" pitchFamily="34" charset="0"/>
              </a:rPr>
              <a:t>Backpropagation</a:t>
            </a:r>
            <a:r>
              <a:rPr lang="pt-BR" sz="2400" dirty="0">
                <a:latin typeface="Arial" panose="020B0604020202020204" pitchFamily="34" charset="0"/>
                <a:cs typeface="Arial" panose="020B0604020202020204" pitchFamily="34" charset="0"/>
              </a:rPr>
              <a:t> atribui uma parcela de responsabilidade do erro a cada peso e bias, permitindo que seus gradientes sejam calculados de forma precisa e eficiente para a etapa de atualização.</a:t>
            </a:r>
          </a:p>
          <a:p>
            <a:pPr marL="0" indent="0" algn="just">
              <a:buNone/>
            </a:pPr>
            <a:endParaRPr lang="pt-BR" sz="2400" dirty="0">
              <a:latin typeface="Arial" panose="020B0604020202020204" pitchFamily="34" charset="0"/>
              <a:cs typeface="Arial" panose="020B0604020202020204" pitchFamily="34" charset="0"/>
            </a:endParaRPr>
          </a:p>
          <a:p>
            <a:pPr marL="0" indent="0" algn="just">
              <a:buNone/>
            </a:pPr>
            <a:endParaRPr lang="pt-BR" sz="2400" dirty="0">
              <a:latin typeface="Arial" panose="020B0604020202020204" pitchFamily="34" charset="0"/>
              <a:cs typeface="Arial" panose="020B0604020202020204" pitchFamily="34" charset="0"/>
            </a:endParaRPr>
          </a:p>
        </p:txBody>
      </p:sp>
      <p:pic>
        <p:nvPicPr>
          <p:cNvPr id="11" name="Image 1" descr="preencoded.png">
            <a:extLst>
              <a:ext uri="{FF2B5EF4-FFF2-40B4-BE49-F238E27FC236}">
                <a16:creationId xmlns:a16="http://schemas.microsoft.com/office/drawing/2014/main" id="{6EFD9C18-63E6-1171-B8E7-C22CC951B3CB}"/>
              </a:ext>
            </a:extLst>
          </p:cNvPr>
          <p:cNvPicPr>
            <a:picLocks noChangeAspect="1"/>
          </p:cNvPicPr>
          <p:nvPr/>
        </p:nvPicPr>
        <p:blipFill>
          <a:blip r:embed="rId3"/>
          <a:stretch>
            <a:fillRect/>
          </a:stretch>
        </p:blipFill>
        <p:spPr>
          <a:xfrm>
            <a:off x="502682" y="9103638"/>
            <a:ext cx="125611" cy="100489"/>
          </a:xfrm>
          <a:prstGeom prst="rect">
            <a:avLst/>
          </a:prstGeom>
        </p:spPr>
      </p:pic>
      <p:sp>
        <p:nvSpPr>
          <p:cNvPr id="14" name="CaixaDeTexto 13">
            <a:extLst>
              <a:ext uri="{FF2B5EF4-FFF2-40B4-BE49-F238E27FC236}">
                <a16:creationId xmlns:a16="http://schemas.microsoft.com/office/drawing/2014/main" id="{001B97A1-44F2-35C8-AA9B-B38312A317DA}"/>
              </a:ext>
            </a:extLst>
          </p:cNvPr>
          <p:cNvSpPr txBox="1"/>
          <p:nvPr/>
        </p:nvSpPr>
        <p:spPr>
          <a:xfrm>
            <a:off x="1444175" y="449044"/>
            <a:ext cx="12092094" cy="584775"/>
          </a:xfrm>
          <a:prstGeom prst="rect">
            <a:avLst/>
          </a:prstGeom>
          <a:noFill/>
        </p:spPr>
        <p:txBody>
          <a:bodyPr wrap="square">
            <a:spAutoFit/>
          </a:bodyPr>
          <a:lstStyle/>
          <a:p>
            <a:r>
              <a:rPr lang="pt-BR" sz="3200" dirty="0">
                <a:latin typeface="Arial" panose="020B0604020202020204" pitchFamily="34" charset="0"/>
                <a:cs typeface="Arial" panose="020B0604020202020204" pitchFamily="34" charset="0"/>
              </a:rPr>
              <a:t>Como Funciona</a:t>
            </a:r>
          </a:p>
        </p:txBody>
      </p:sp>
      <p:pic>
        <p:nvPicPr>
          <p:cNvPr id="2" name="Image 0">
            <a:extLst>
              <a:ext uri="{FF2B5EF4-FFF2-40B4-BE49-F238E27FC236}">
                <a16:creationId xmlns:a16="http://schemas.microsoft.com/office/drawing/2014/main" id="{E09861FF-AA45-8297-A3C8-B0F1E69B4B8F}"/>
              </a:ext>
            </a:extLst>
          </p:cNvPr>
          <p:cNvPicPr>
            <a:picLocks noChangeAspect="1"/>
          </p:cNvPicPr>
          <p:nvPr/>
        </p:nvPicPr>
        <p:blipFill>
          <a:blip r:embed="rId4"/>
          <a:srcRect/>
          <a:stretch/>
        </p:blipFill>
        <p:spPr>
          <a:xfrm>
            <a:off x="10207413" y="1322493"/>
            <a:ext cx="4009000" cy="4009000"/>
          </a:xfrm>
          <a:prstGeom prst="rect">
            <a:avLst/>
          </a:prstGeom>
        </p:spPr>
      </p:pic>
      <p:sp>
        <p:nvSpPr>
          <p:cNvPr id="3" name="AutoShape 2" descr="Imagem de ">
            <a:extLst>
              <a:ext uri="{FF2B5EF4-FFF2-40B4-BE49-F238E27FC236}">
                <a16:creationId xmlns:a16="http://schemas.microsoft.com/office/drawing/2014/main" id="{2879674B-F7E7-7D8C-1C1A-9D0EE43BC6DF}"/>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628270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C54820-D663-927B-E4CA-9A30C16145B4}"/>
            </a:ext>
          </a:extLst>
        </p:cNvPr>
        <p:cNvGrpSpPr/>
        <p:nvPr/>
      </p:nvGrpSpPr>
      <p:grpSpPr>
        <a:xfrm>
          <a:off x="0" y="0"/>
          <a:ext cx="0" cy="0"/>
          <a:chOff x="0" y="0"/>
          <a:chExt cx="0" cy="0"/>
        </a:xfrm>
      </p:grpSpPr>
      <p:pic>
        <p:nvPicPr>
          <p:cNvPr id="11" name="Image 1" descr="preencoded.png">
            <a:extLst>
              <a:ext uri="{FF2B5EF4-FFF2-40B4-BE49-F238E27FC236}">
                <a16:creationId xmlns:a16="http://schemas.microsoft.com/office/drawing/2014/main" id="{98927B5E-8670-92B4-7BB5-9FFADC61B03F}"/>
              </a:ext>
            </a:extLst>
          </p:cNvPr>
          <p:cNvPicPr>
            <a:picLocks noChangeAspect="1"/>
          </p:cNvPicPr>
          <p:nvPr/>
        </p:nvPicPr>
        <p:blipFill>
          <a:blip r:embed="rId3"/>
          <a:stretch>
            <a:fillRect/>
          </a:stretch>
        </p:blipFill>
        <p:spPr>
          <a:xfrm>
            <a:off x="502682" y="9103638"/>
            <a:ext cx="125611" cy="100489"/>
          </a:xfrm>
          <a:prstGeom prst="rect">
            <a:avLst/>
          </a:prstGeom>
        </p:spPr>
      </p:pic>
      <p:sp>
        <p:nvSpPr>
          <p:cNvPr id="14" name="CaixaDeTexto 13">
            <a:extLst>
              <a:ext uri="{FF2B5EF4-FFF2-40B4-BE49-F238E27FC236}">
                <a16:creationId xmlns:a16="http://schemas.microsoft.com/office/drawing/2014/main" id="{FBD1BF8C-FE62-8993-76FB-E10B5B04E01F}"/>
              </a:ext>
            </a:extLst>
          </p:cNvPr>
          <p:cNvSpPr txBox="1"/>
          <p:nvPr/>
        </p:nvSpPr>
        <p:spPr>
          <a:xfrm>
            <a:off x="1444175" y="449044"/>
            <a:ext cx="12092094" cy="584775"/>
          </a:xfrm>
          <a:prstGeom prst="rect">
            <a:avLst/>
          </a:prstGeom>
          <a:noFill/>
        </p:spPr>
        <p:txBody>
          <a:bodyPr wrap="square">
            <a:spAutoFit/>
          </a:bodyPr>
          <a:lstStyle/>
          <a:p>
            <a:r>
              <a:rPr lang="pt-BR" sz="3200" dirty="0">
                <a:latin typeface="Arial" panose="020B0604020202020204" pitchFamily="34" charset="0"/>
                <a:cs typeface="Arial" panose="020B0604020202020204" pitchFamily="34" charset="0"/>
              </a:rPr>
              <a:t>Como Funciona</a:t>
            </a:r>
          </a:p>
        </p:txBody>
      </p:sp>
      <p:pic>
        <p:nvPicPr>
          <p:cNvPr id="2" name="Image 0">
            <a:extLst>
              <a:ext uri="{FF2B5EF4-FFF2-40B4-BE49-F238E27FC236}">
                <a16:creationId xmlns:a16="http://schemas.microsoft.com/office/drawing/2014/main" id="{13464A78-240B-4053-E50E-3C68CE8804B2}"/>
              </a:ext>
            </a:extLst>
          </p:cNvPr>
          <p:cNvPicPr>
            <a:picLocks noChangeAspect="1"/>
          </p:cNvPicPr>
          <p:nvPr/>
        </p:nvPicPr>
        <p:blipFill>
          <a:blip r:embed="rId4"/>
          <a:srcRect/>
          <a:stretch/>
        </p:blipFill>
        <p:spPr>
          <a:xfrm>
            <a:off x="2876550" y="1525092"/>
            <a:ext cx="7150100" cy="5951758"/>
          </a:xfrm>
          <a:prstGeom prst="rect">
            <a:avLst/>
          </a:prstGeom>
        </p:spPr>
      </p:pic>
      <p:sp>
        <p:nvSpPr>
          <p:cNvPr id="3" name="AutoShape 2" descr="Imagem de ">
            <a:extLst>
              <a:ext uri="{FF2B5EF4-FFF2-40B4-BE49-F238E27FC236}">
                <a16:creationId xmlns:a16="http://schemas.microsoft.com/office/drawing/2014/main" id="{EE3A5E91-3B79-F6BA-2980-81A004CFC46D}"/>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spTree>
    <p:extLst>
      <p:ext uri="{BB962C8B-B14F-4D97-AF65-F5344CB8AC3E}">
        <p14:creationId xmlns:p14="http://schemas.microsoft.com/office/powerpoint/2010/main" val="8633086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41A568-65F4-CD2A-F320-560AFC99F093}"/>
            </a:ext>
          </a:extLst>
        </p:cNvPr>
        <p:cNvGrpSpPr/>
        <p:nvPr/>
      </p:nvGrpSpPr>
      <p:grpSpPr>
        <a:xfrm>
          <a:off x="0" y="0"/>
          <a:ext cx="0" cy="0"/>
          <a:chOff x="0" y="0"/>
          <a:chExt cx="0" cy="0"/>
        </a:xfrm>
      </p:grpSpPr>
      <p:sp>
        <p:nvSpPr>
          <p:cNvPr id="10" name="Shape 7">
            <a:extLst>
              <a:ext uri="{FF2B5EF4-FFF2-40B4-BE49-F238E27FC236}">
                <a16:creationId xmlns:a16="http://schemas.microsoft.com/office/drawing/2014/main" id="{0859043D-8B3D-F695-ED00-7B3EC1B7DDE9}"/>
              </a:ext>
            </a:extLst>
          </p:cNvPr>
          <p:cNvSpPr/>
          <p:nvPr/>
        </p:nvSpPr>
        <p:spPr>
          <a:xfrm>
            <a:off x="402193" y="8951714"/>
            <a:ext cx="13826014" cy="427315"/>
          </a:xfrm>
          <a:prstGeom prst="roundRect">
            <a:avLst>
              <a:gd name="adj" fmla="val 9883"/>
            </a:avLst>
          </a:prstGeom>
          <a:solidFill>
            <a:srgbClr val="DCDCD5"/>
          </a:solidFill>
          <a:ln/>
        </p:spPr>
        <p:txBody>
          <a:bodyPr/>
          <a:lstStyle/>
          <a:p>
            <a:endParaRPr lang="pt-BR"/>
          </a:p>
        </p:txBody>
      </p:sp>
      <p:pic>
        <p:nvPicPr>
          <p:cNvPr id="11" name="Image 1" descr="preencoded.png">
            <a:extLst>
              <a:ext uri="{FF2B5EF4-FFF2-40B4-BE49-F238E27FC236}">
                <a16:creationId xmlns:a16="http://schemas.microsoft.com/office/drawing/2014/main" id="{C76DEE78-AFCB-11A5-8879-A15D3AB7EE4D}"/>
              </a:ext>
            </a:extLst>
          </p:cNvPr>
          <p:cNvPicPr>
            <a:picLocks noChangeAspect="1"/>
          </p:cNvPicPr>
          <p:nvPr/>
        </p:nvPicPr>
        <p:blipFill>
          <a:blip r:embed="rId3"/>
          <a:stretch>
            <a:fillRect/>
          </a:stretch>
        </p:blipFill>
        <p:spPr>
          <a:xfrm>
            <a:off x="502682" y="9103638"/>
            <a:ext cx="125611" cy="100489"/>
          </a:xfrm>
          <a:prstGeom prst="rect">
            <a:avLst/>
          </a:prstGeom>
        </p:spPr>
      </p:pic>
      <p:sp>
        <p:nvSpPr>
          <p:cNvPr id="12" name="Text 8">
            <a:extLst>
              <a:ext uri="{FF2B5EF4-FFF2-40B4-BE49-F238E27FC236}">
                <a16:creationId xmlns:a16="http://schemas.microsoft.com/office/drawing/2014/main" id="{A9CBEE57-4ED8-85B4-5D53-4D8E07D770EE}"/>
              </a:ext>
            </a:extLst>
          </p:cNvPr>
          <p:cNvSpPr/>
          <p:nvPr/>
        </p:nvSpPr>
        <p:spPr>
          <a:xfrm>
            <a:off x="728782" y="9077325"/>
            <a:ext cx="13398937" cy="160973"/>
          </a:xfrm>
          <a:prstGeom prst="rect">
            <a:avLst/>
          </a:prstGeom>
          <a:noFill/>
          <a:ln/>
        </p:spPr>
        <p:txBody>
          <a:bodyPr wrap="none" lIns="0" tIns="0" rIns="0" bIns="0" rtlCol="0" anchor="t"/>
          <a:lstStyle/>
          <a:p>
            <a:pPr marL="0" indent="0" algn="l">
              <a:lnSpc>
                <a:spcPts val="1250"/>
              </a:lnSpc>
              <a:buNone/>
            </a:pPr>
            <a:r>
              <a:rPr lang="en-US" sz="750" b="1" dirty="0">
                <a:solidFill>
                  <a:srgbClr val="000000"/>
                </a:solidFill>
                <a:latin typeface="Lato" pitchFamily="34" charset="0"/>
                <a:ea typeface="Lato" pitchFamily="34" charset="-122"/>
                <a:cs typeface="Lato" pitchFamily="34" charset="-120"/>
              </a:rPr>
              <a:t>Fontes confiáveis:</a:t>
            </a:r>
            <a:r>
              <a:rPr lang="en-US" sz="750" dirty="0">
                <a:solidFill>
                  <a:srgbClr val="000000"/>
                </a:solidFill>
                <a:latin typeface="Lato" pitchFamily="34" charset="0"/>
                <a:ea typeface="Lato" pitchFamily="34" charset="-122"/>
                <a:cs typeface="Lato" pitchFamily="34" charset="-120"/>
              </a:rPr>
              <a:t> IBM Research, Amazon Web Services (AWS) e principais conferências acadêmicas como NeurIPS e ICML documentam continuamente os avanços nesta área em rápida evolução.</a:t>
            </a:r>
            <a:endParaRPr lang="en-US" sz="750" dirty="0"/>
          </a:p>
        </p:txBody>
      </p:sp>
      <p:sp>
        <p:nvSpPr>
          <p:cNvPr id="14" name="CaixaDeTexto 13">
            <a:extLst>
              <a:ext uri="{FF2B5EF4-FFF2-40B4-BE49-F238E27FC236}">
                <a16:creationId xmlns:a16="http://schemas.microsoft.com/office/drawing/2014/main" id="{F03CBEAA-D0CB-A01A-70D4-A7BE18E69F2A}"/>
              </a:ext>
            </a:extLst>
          </p:cNvPr>
          <p:cNvSpPr txBox="1"/>
          <p:nvPr/>
        </p:nvSpPr>
        <p:spPr>
          <a:xfrm>
            <a:off x="1718733" y="542297"/>
            <a:ext cx="12092094" cy="584775"/>
          </a:xfrm>
          <a:prstGeom prst="rect">
            <a:avLst/>
          </a:prstGeom>
          <a:noFill/>
        </p:spPr>
        <p:txBody>
          <a:bodyPr wrap="square">
            <a:spAutoFit/>
          </a:bodyPr>
          <a:lstStyle/>
          <a:p>
            <a:r>
              <a:rPr lang="pt-BR" sz="3200" dirty="0">
                <a:latin typeface="Arial" panose="020B0604020202020204" pitchFamily="34" charset="0"/>
                <a:cs typeface="Arial" panose="020B0604020202020204" pitchFamily="34" charset="0"/>
              </a:rPr>
              <a:t>Introdução à IA e Machine Learning</a:t>
            </a:r>
          </a:p>
        </p:txBody>
      </p:sp>
      <p:sp>
        <p:nvSpPr>
          <p:cNvPr id="15" name="Content Placeholder 2">
            <a:extLst>
              <a:ext uri="{FF2B5EF4-FFF2-40B4-BE49-F238E27FC236}">
                <a16:creationId xmlns:a16="http://schemas.microsoft.com/office/drawing/2014/main" id="{43AA2695-162E-E9F1-94BD-F707EE3D6176}"/>
              </a:ext>
            </a:extLst>
          </p:cNvPr>
          <p:cNvSpPr txBox="1">
            <a:spLocks/>
          </p:cNvSpPr>
          <p:nvPr/>
        </p:nvSpPr>
        <p:spPr>
          <a:xfrm>
            <a:off x="1444175" y="1322493"/>
            <a:ext cx="8763238" cy="6304280"/>
          </a:xfrm>
          <a:prstGeom prst="rect">
            <a:avLst/>
          </a:prstGeom>
        </p:spPr>
        <p:txBody>
          <a:bodyPr wrap="square">
            <a:noAutofit/>
          </a:bodyPr>
          <a:lst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a:lstStyle>
          <a:p>
            <a:pPr marL="0" indent="0" algn="just">
              <a:buNone/>
            </a:pPr>
            <a:r>
              <a:rPr lang="pt-BR" sz="2400" dirty="0">
                <a:latin typeface="Arial" panose="020B0604020202020204" pitchFamily="34" charset="0"/>
                <a:cs typeface="Arial" panose="020B0604020202020204" pitchFamily="34" charset="0"/>
              </a:rPr>
              <a:t>A </a:t>
            </a:r>
            <a:r>
              <a:rPr lang="pt-BR" sz="2400" b="1" dirty="0">
                <a:latin typeface="Arial" panose="020B0604020202020204" pitchFamily="34" charset="0"/>
                <a:cs typeface="Arial" panose="020B0604020202020204" pitchFamily="34" charset="0"/>
              </a:rPr>
              <a:t>IA Específica </a:t>
            </a:r>
            <a:r>
              <a:rPr lang="pt-BR" sz="2400" dirty="0">
                <a:latin typeface="Arial" panose="020B0604020202020204" pitchFamily="34" charset="0"/>
                <a:cs typeface="Arial" panose="020B0604020202020204" pitchFamily="34" charset="0"/>
              </a:rPr>
              <a:t>(ou Estreita) é a forma de inteligência artificial que se destaca em uma única tarefa ou um conjunto limitado de atividades, sem possuir inteligência além de sua programação para esse fim. Todos os sistemas de IA que utilizamos hoje, desde assistentes virtuais e carros autônomos até algoritmos de reconhecimento facial e sistemas de recomendação, são exemplos de IA Específica. Eles são especialistas em seus domínios, mas não têm a capacidade de transferir esse conhecimento ou adaptar-se para resolver problemas em áreas diferentes daquelas para as quais foram treinados.</a:t>
            </a:r>
          </a:p>
          <a:p>
            <a:pPr marL="0" indent="0" algn="just">
              <a:buNone/>
            </a:pPr>
            <a:r>
              <a:rPr lang="pt-BR" sz="2400" dirty="0">
                <a:latin typeface="Arial" panose="020B0604020202020204" pitchFamily="34" charset="0"/>
                <a:cs typeface="Arial" panose="020B0604020202020204" pitchFamily="34" charset="0"/>
              </a:rPr>
              <a:t>Por outro lado, a </a:t>
            </a:r>
            <a:r>
              <a:rPr lang="pt-BR" sz="2400" b="1" dirty="0">
                <a:latin typeface="Arial" panose="020B0604020202020204" pitchFamily="34" charset="0"/>
                <a:cs typeface="Arial" panose="020B0604020202020204" pitchFamily="34" charset="0"/>
              </a:rPr>
              <a:t>IA Geral</a:t>
            </a:r>
            <a:r>
              <a:rPr lang="pt-BR" sz="2400" dirty="0">
                <a:latin typeface="Arial" panose="020B0604020202020204" pitchFamily="34" charset="0"/>
                <a:cs typeface="Arial" panose="020B0604020202020204" pitchFamily="34" charset="0"/>
              </a:rPr>
              <a:t> (AGI) representaria uma inteligência artificial com a capacidade intelectual de um ser humano em todos os seus aspectos. Ela seria capaz de aprender, raciocinar, planejar, resolver problemas e compreender o mundo em múltiplos domínios, de forma flexível e adaptável, similar à cognição humana. </a:t>
            </a:r>
          </a:p>
        </p:txBody>
      </p:sp>
      <p:pic>
        <p:nvPicPr>
          <p:cNvPr id="2" name="Image 0">
            <a:extLst>
              <a:ext uri="{FF2B5EF4-FFF2-40B4-BE49-F238E27FC236}">
                <a16:creationId xmlns:a16="http://schemas.microsoft.com/office/drawing/2014/main" id="{3053ECE9-1B31-AEB1-3A21-4520EFF71536}"/>
              </a:ext>
            </a:extLst>
          </p:cNvPr>
          <p:cNvPicPr>
            <a:picLocks noChangeAspect="1"/>
          </p:cNvPicPr>
          <p:nvPr/>
        </p:nvPicPr>
        <p:blipFill>
          <a:blip r:embed="rId4"/>
          <a:srcRect/>
          <a:stretch/>
        </p:blipFill>
        <p:spPr>
          <a:xfrm>
            <a:off x="10207413" y="1801052"/>
            <a:ext cx="4325461" cy="4325461"/>
          </a:xfrm>
          <a:prstGeom prst="rect">
            <a:avLst/>
          </a:prstGeom>
        </p:spPr>
      </p:pic>
    </p:spTree>
    <p:extLst>
      <p:ext uri="{BB962C8B-B14F-4D97-AF65-F5344CB8AC3E}">
        <p14:creationId xmlns:p14="http://schemas.microsoft.com/office/powerpoint/2010/main" val="38244524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80E55-D61F-3944-4E85-FB72F5F82A8E}"/>
            </a:ext>
          </a:extLst>
        </p:cNvPr>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8C9AE3B6-ADDC-A5AF-AAF0-732775283F2C}"/>
              </a:ext>
            </a:extLst>
          </p:cNvPr>
          <p:cNvSpPr txBox="1">
            <a:spLocks/>
          </p:cNvSpPr>
          <p:nvPr/>
        </p:nvSpPr>
        <p:spPr>
          <a:xfrm>
            <a:off x="1444175" y="1322493"/>
            <a:ext cx="8763238" cy="6304280"/>
          </a:xfrm>
          <a:prstGeom prst="rect">
            <a:avLst/>
          </a:prstGeom>
        </p:spPr>
        <p:txBody>
          <a:bodyPr wrap="square">
            <a:noAutofit/>
          </a:bodyPr>
          <a:lst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a:lstStyle>
          <a:p>
            <a:pPr marL="0" indent="0" algn="just">
              <a:buNone/>
            </a:pPr>
            <a:r>
              <a:rPr lang="pt-BR" sz="2400" dirty="0">
                <a:latin typeface="Arial" panose="020B0604020202020204" pitchFamily="34" charset="0"/>
                <a:cs typeface="Arial" panose="020B0604020202020204" pitchFamily="34" charset="0"/>
              </a:rPr>
              <a:t>A </a:t>
            </a:r>
            <a:r>
              <a:rPr lang="pt-BR" sz="2400" b="1" dirty="0">
                <a:latin typeface="Arial" panose="020B0604020202020204" pitchFamily="34" charset="0"/>
                <a:cs typeface="Arial" panose="020B0604020202020204" pitchFamily="34" charset="0"/>
              </a:rPr>
              <a:t>IA Específica </a:t>
            </a:r>
            <a:r>
              <a:rPr lang="pt-BR" sz="2400" dirty="0">
                <a:latin typeface="Arial" panose="020B0604020202020204" pitchFamily="34" charset="0"/>
                <a:cs typeface="Arial" panose="020B0604020202020204" pitchFamily="34" charset="0"/>
              </a:rPr>
              <a:t>(ou Estreita) é a forma de inteligência artificial que se destaca em uma única tarefa ou um conjunto limitado de atividades, sem possuir inteligência além de sua programação para esse fim. Todos os sistemas de IA que utilizamos hoje, desde assistentes virtuais e carros autônomos até algoritmos de reconhecimento facial e sistemas de recomendação, são exemplos de IA Específica. Eles são especialistas em seus domínios, mas não têm a capacidade de transferir esse conhecimento ou adaptar-se para resolver problemas em áreas diferentes daquelas para as quais foram treinados.</a:t>
            </a:r>
          </a:p>
          <a:p>
            <a:pPr marL="0" indent="0" algn="just">
              <a:buNone/>
            </a:pPr>
            <a:r>
              <a:rPr lang="pt-BR" sz="2400" dirty="0">
                <a:latin typeface="Arial" panose="020B0604020202020204" pitchFamily="34" charset="0"/>
                <a:cs typeface="Arial" panose="020B0604020202020204" pitchFamily="34" charset="0"/>
              </a:rPr>
              <a:t>Por outro lado, a </a:t>
            </a:r>
            <a:r>
              <a:rPr lang="pt-BR" sz="2400" b="1" dirty="0">
                <a:latin typeface="Arial" panose="020B0604020202020204" pitchFamily="34" charset="0"/>
                <a:cs typeface="Arial" panose="020B0604020202020204" pitchFamily="34" charset="0"/>
              </a:rPr>
              <a:t>IA Geral</a:t>
            </a:r>
            <a:r>
              <a:rPr lang="pt-BR" sz="2400" dirty="0">
                <a:latin typeface="Arial" panose="020B0604020202020204" pitchFamily="34" charset="0"/>
                <a:cs typeface="Arial" panose="020B0604020202020204" pitchFamily="34" charset="0"/>
              </a:rPr>
              <a:t> (AGI) representaria uma inteligência artificial com a capacidade intelectual de um ser humano em todos os seus aspectos. Ela seria capaz de aprender, raciocinar, planejar, resolver problemas e compreender o mundo em múltiplos domínios, de forma flexível e adaptável, similar à cognição humana. </a:t>
            </a:r>
          </a:p>
        </p:txBody>
      </p:sp>
      <p:sp>
        <p:nvSpPr>
          <p:cNvPr id="10" name="Shape 7">
            <a:extLst>
              <a:ext uri="{FF2B5EF4-FFF2-40B4-BE49-F238E27FC236}">
                <a16:creationId xmlns:a16="http://schemas.microsoft.com/office/drawing/2014/main" id="{6B4AE089-4F57-65E7-3C02-4D589F4C1CC8}"/>
              </a:ext>
            </a:extLst>
          </p:cNvPr>
          <p:cNvSpPr/>
          <p:nvPr/>
        </p:nvSpPr>
        <p:spPr>
          <a:xfrm>
            <a:off x="402193" y="8951714"/>
            <a:ext cx="13826014" cy="427315"/>
          </a:xfrm>
          <a:prstGeom prst="roundRect">
            <a:avLst>
              <a:gd name="adj" fmla="val 9883"/>
            </a:avLst>
          </a:prstGeom>
          <a:solidFill>
            <a:srgbClr val="DCDCD5"/>
          </a:solidFill>
          <a:ln/>
        </p:spPr>
        <p:txBody>
          <a:bodyPr/>
          <a:lstStyle/>
          <a:p>
            <a:endParaRPr lang="pt-BR"/>
          </a:p>
        </p:txBody>
      </p:sp>
      <p:pic>
        <p:nvPicPr>
          <p:cNvPr id="11" name="Image 1" descr="preencoded.png">
            <a:extLst>
              <a:ext uri="{FF2B5EF4-FFF2-40B4-BE49-F238E27FC236}">
                <a16:creationId xmlns:a16="http://schemas.microsoft.com/office/drawing/2014/main" id="{1FF2CD37-FB46-B387-60CD-A64301F9C54B}"/>
              </a:ext>
            </a:extLst>
          </p:cNvPr>
          <p:cNvPicPr>
            <a:picLocks noChangeAspect="1"/>
          </p:cNvPicPr>
          <p:nvPr/>
        </p:nvPicPr>
        <p:blipFill>
          <a:blip r:embed="rId3"/>
          <a:stretch>
            <a:fillRect/>
          </a:stretch>
        </p:blipFill>
        <p:spPr>
          <a:xfrm>
            <a:off x="502682" y="9103638"/>
            <a:ext cx="125611" cy="100489"/>
          </a:xfrm>
          <a:prstGeom prst="rect">
            <a:avLst/>
          </a:prstGeom>
        </p:spPr>
      </p:pic>
      <p:sp>
        <p:nvSpPr>
          <p:cNvPr id="12" name="Text 8">
            <a:extLst>
              <a:ext uri="{FF2B5EF4-FFF2-40B4-BE49-F238E27FC236}">
                <a16:creationId xmlns:a16="http://schemas.microsoft.com/office/drawing/2014/main" id="{24D64F64-33E5-EA9C-7F3D-1F8C28E7F514}"/>
              </a:ext>
            </a:extLst>
          </p:cNvPr>
          <p:cNvSpPr/>
          <p:nvPr/>
        </p:nvSpPr>
        <p:spPr>
          <a:xfrm>
            <a:off x="728782" y="9077325"/>
            <a:ext cx="13398937" cy="160973"/>
          </a:xfrm>
          <a:prstGeom prst="rect">
            <a:avLst/>
          </a:prstGeom>
          <a:noFill/>
          <a:ln/>
        </p:spPr>
        <p:txBody>
          <a:bodyPr wrap="none" lIns="0" tIns="0" rIns="0" bIns="0" rtlCol="0" anchor="t"/>
          <a:lstStyle/>
          <a:p>
            <a:pPr marL="0" indent="0" algn="l">
              <a:lnSpc>
                <a:spcPts val="1250"/>
              </a:lnSpc>
              <a:buNone/>
            </a:pPr>
            <a:r>
              <a:rPr lang="en-US" sz="750" b="1" dirty="0">
                <a:solidFill>
                  <a:srgbClr val="000000"/>
                </a:solidFill>
                <a:latin typeface="Lato" pitchFamily="34" charset="0"/>
                <a:ea typeface="Lato" pitchFamily="34" charset="-122"/>
                <a:cs typeface="Lato" pitchFamily="34" charset="-120"/>
              </a:rPr>
              <a:t>Fontes confiáveis:</a:t>
            </a:r>
            <a:r>
              <a:rPr lang="en-US" sz="750" dirty="0">
                <a:solidFill>
                  <a:srgbClr val="000000"/>
                </a:solidFill>
                <a:latin typeface="Lato" pitchFamily="34" charset="0"/>
                <a:ea typeface="Lato" pitchFamily="34" charset="-122"/>
                <a:cs typeface="Lato" pitchFamily="34" charset="-120"/>
              </a:rPr>
              <a:t> IBM Research, Amazon Web Services (AWS) e principais conferências acadêmicas como NeurIPS e ICML documentam continuamente os avanços nesta área em rápida evolução.</a:t>
            </a:r>
            <a:endParaRPr lang="en-US" sz="750" dirty="0"/>
          </a:p>
        </p:txBody>
      </p:sp>
      <p:sp>
        <p:nvSpPr>
          <p:cNvPr id="14" name="CaixaDeTexto 13">
            <a:extLst>
              <a:ext uri="{FF2B5EF4-FFF2-40B4-BE49-F238E27FC236}">
                <a16:creationId xmlns:a16="http://schemas.microsoft.com/office/drawing/2014/main" id="{BEE600B5-F8BB-A538-89B7-A4A6C0F50EB3}"/>
              </a:ext>
            </a:extLst>
          </p:cNvPr>
          <p:cNvSpPr txBox="1"/>
          <p:nvPr/>
        </p:nvSpPr>
        <p:spPr>
          <a:xfrm>
            <a:off x="1718733" y="542297"/>
            <a:ext cx="12092094" cy="584775"/>
          </a:xfrm>
          <a:prstGeom prst="rect">
            <a:avLst/>
          </a:prstGeom>
          <a:noFill/>
        </p:spPr>
        <p:txBody>
          <a:bodyPr wrap="square">
            <a:spAutoFit/>
          </a:bodyPr>
          <a:lstStyle/>
          <a:p>
            <a:r>
              <a:rPr lang="pt-BR" sz="3200" dirty="0">
                <a:latin typeface="Arial" panose="020B0604020202020204" pitchFamily="34" charset="0"/>
                <a:cs typeface="Arial" panose="020B0604020202020204" pitchFamily="34" charset="0"/>
              </a:rPr>
              <a:t>Introdução à IA e Machine Learning</a:t>
            </a:r>
          </a:p>
        </p:txBody>
      </p:sp>
      <p:pic>
        <p:nvPicPr>
          <p:cNvPr id="2" name="Image 0">
            <a:extLst>
              <a:ext uri="{FF2B5EF4-FFF2-40B4-BE49-F238E27FC236}">
                <a16:creationId xmlns:a16="http://schemas.microsoft.com/office/drawing/2014/main" id="{D45893CC-9D04-0D10-B714-2182FFF5E08E}"/>
              </a:ext>
            </a:extLst>
          </p:cNvPr>
          <p:cNvPicPr>
            <a:picLocks noChangeAspect="1"/>
          </p:cNvPicPr>
          <p:nvPr/>
        </p:nvPicPr>
        <p:blipFill>
          <a:blip r:embed="rId4"/>
          <a:srcRect/>
          <a:stretch/>
        </p:blipFill>
        <p:spPr>
          <a:xfrm>
            <a:off x="10304939" y="1696290"/>
            <a:ext cx="4325461" cy="4325461"/>
          </a:xfrm>
          <a:prstGeom prst="rect">
            <a:avLst/>
          </a:prstGeom>
        </p:spPr>
      </p:pic>
    </p:spTree>
    <p:extLst>
      <p:ext uri="{BB962C8B-B14F-4D97-AF65-F5344CB8AC3E}">
        <p14:creationId xmlns:p14="http://schemas.microsoft.com/office/powerpoint/2010/main" val="228680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60B532-EC3C-CD4E-B672-790D6A667011}"/>
            </a:ext>
          </a:extLst>
        </p:cNvPr>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B6D9F161-74A1-8FBE-5502-F507F079D783}"/>
              </a:ext>
            </a:extLst>
          </p:cNvPr>
          <p:cNvSpPr txBox="1">
            <a:spLocks/>
          </p:cNvSpPr>
          <p:nvPr/>
        </p:nvSpPr>
        <p:spPr>
          <a:xfrm>
            <a:off x="1444175" y="1322493"/>
            <a:ext cx="8763238" cy="6304280"/>
          </a:xfrm>
          <a:prstGeom prst="rect">
            <a:avLst/>
          </a:prstGeom>
        </p:spPr>
        <p:txBody>
          <a:bodyPr wrap="square">
            <a:noAutofit/>
          </a:bodyPr>
          <a:lst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a:lstStyle>
          <a:p>
            <a:pPr marL="0" indent="0" algn="just">
              <a:buNone/>
            </a:pPr>
            <a:r>
              <a:rPr lang="pt-BR" sz="2200" dirty="0">
                <a:latin typeface="Arial" panose="020B0604020202020204" pitchFamily="34" charset="0"/>
                <a:cs typeface="Arial" panose="020B0604020202020204" pitchFamily="34" charset="0"/>
              </a:rPr>
              <a:t>Machine Learning (ML) é uma subárea da Inteligência Artificial que se dedica à criação de sistemas capazes de aprender a partir de dados, sem serem explicitamente programados para cada tarefa. Em vez de receberem um conjunto fixo de instruções, esses algoritmos identificam padrões, tiram conclusões e tomam decisões ou fazem previsões baseadas nos dados que analisam. Com o tempo e com mais dados, esses sistemas podem aprimorar continuamente seu desempenho, tornando-se mais precisos e eficientes nas suas respectivas funções.</a:t>
            </a:r>
          </a:p>
          <a:p>
            <a:pPr marL="0" indent="0" algn="just">
              <a:buNone/>
            </a:pPr>
            <a:r>
              <a:rPr lang="pt-BR" sz="2200" dirty="0">
                <a:latin typeface="Arial" panose="020B0604020202020204" pitchFamily="34" charset="0"/>
                <a:cs typeface="Arial" panose="020B0604020202020204" pitchFamily="34" charset="0"/>
              </a:rPr>
              <a:t>Existem três tipos principais de aprendizado em Machine Learning. O Aprendizado Supervisionado utiliza dados que já vêm com "respostas" (rótulos) para treinar o modelo, como ensinar um sistema a classificar e-mails como spam ou não-spam. O Aprendizado Não Supervisionado lida com dados sem rótulos, buscando descobrir padrões ocultos ou agrupar informações de forma natural, como identificar segmentos de clientes em um mercado. Já o Aprendizado por Reforço envolve um agente que aprende a tomar decisões através de tentativas e erros em um ambiente, recebendo "recompensas" por ações corretas e "penalidades" por ações incorretas, comum em robótica e jogos.</a:t>
            </a:r>
          </a:p>
        </p:txBody>
      </p:sp>
      <p:sp>
        <p:nvSpPr>
          <p:cNvPr id="10" name="Shape 7">
            <a:extLst>
              <a:ext uri="{FF2B5EF4-FFF2-40B4-BE49-F238E27FC236}">
                <a16:creationId xmlns:a16="http://schemas.microsoft.com/office/drawing/2014/main" id="{F8FE6F8B-2299-D086-AB9E-AC7E9997A04E}"/>
              </a:ext>
            </a:extLst>
          </p:cNvPr>
          <p:cNvSpPr/>
          <p:nvPr/>
        </p:nvSpPr>
        <p:spPr>
          <a:xfrm>
            <a:off x="402193" y="8951714"/>
            <a:ext cx="13826014" cy="427315"/>
          </a:xfrm>
          <a:prstGeom prst="roundRect">
            <a:avLst>
              <a:gd name="adj" fmla="val 9883"/>
            </a:avLst>
          </a:prstGeom>
          <a:solidFill>
            <a:srgbClr val="DCDCD5"/>
          </a:solidFill>
          <a:ln/>
        </p:spPr>
        <p:txBody>
          <a:bodyPr/>
          <a:lstStyle/>
          <a:p>
            <a:endParaRPr lang="pt-BR"/>
          </a:p>
        </p:txBody>
      </p:sp>
      <p:pic>
        <p:nvPicPr>
          <p:cNvPr id="11" name="Image 1" descr="preencoded.png">
            <a:extLst>
              <a:ext uri="{FF2B5EF4-FFF2-40B4-BE49-F238E27FC236}">
                <a16:creationId xmlns:a16="http://schemas.microsoft.com/office/drawing/2014/main" id="{E52986B4-B38D-AFCA-441F-D597AB45AEB2}"/>
              </a:ext>
            </a:extLst>
          </p:cNvPr>
          <p:cNvPicPr>
            <a:picLocks noChangeAspect="1"/>
          </p:cNvPicPr>
          <p:nvPr/>
        </p:nvPicPr>
        <p:blipFill>
          <a:blip r:embed="rId3"/>
          <a:stretch>
            <a:fillRect/>
          </a:stretch>
        </p:blipFill>
        <p:spPr>
          <a:xfrm>
            <a:off x="502682" y="9103638"/>
            <a:ext cx="125611" cy="100489"/>
          </a:xfrm>
          <a:prstGeom prst="rect">
            <a:avLst/>
          </a:prstGeom>
        </p:spPr>
      </p:pic>
      <p:sp>
        <p:nvSpPr>
          <p:cNvPr id="12" name="Text 8">
            <a:extLst>
              <a:ext uri="{FF2B5EF4-FFF2-40B4-BE49-F238E27FC236}">
                <a16:creationId xmlns:a16="http://schemas.microsoft.com/office/drawing/2014/main" id="{5CC0DBF8-604C-DFE7-2B65-60F49F12A20B}"/>
              </a:ext>
            </a:extLst>
          </p:cNvPr>
          <p:cNvSpPr/>
          <p:nvPr/>
        </p:nvSpPr>
        <p:spPr>
          <a:xfrm>
            <a:off x="728782" y="9077325"/>
            <a:ext cx="13398937" cy="160973"/>
          </a:xfrm>
          <a:prstGeom prst="rect">
            <a:avLst/>
          </a:prstGeom>
          <a:noFill/>
          <a:ln/>
        </p:spPr>
        <p:txBody>
          <a:bodyPr wrap="none" lIns="0" tIns="0" rIns="0" bIns="0" rtlCol="0" anchor="t"/>
          <a:lstStyle/>
          <a:p>
            <a:pPr marL="0" indent="0" algn="l">
              <a:lnSpc>
                <a:spcPts val="1250"/>
              </a:lnSpc>
              <a:buNone/>
            </a:pPr>
            <a:r>
              <a:rPr lang="en-US" sz="750" b="1" dirty="0">
                <a:solidFill>
                  <a:srgbClr val="000000"/>
                </a:solidFill>
                <a:latin typeface="Lato" pitchFamily="34" charset="0"/>
                <a:ea typeface="Lato" pitchFamily="34" charset="-122"/>
                <a:cs typeface="Lato" pitchFamily="34" charset="-120"/>
              </a:rPr>
              <a:t>Fontes confiáveis:</a:t>
            </a:r>
            <a:r>
              <a:rPr lang="en-US" sz="750" dirty="0">
                <a:solidFill>
                  <a:srgbClr val="000000"/>
                </a:solidFill>
                <a:latin typeface="Lato" pitchFamily="34" charset="0"/>
                <a:ea typeface="Lato" pitchFamily="34" charset="-122"/>
                <a:cs typeface="Lato" pitchFamily="34" charset="-120"/>
              </a:rPr>
              <a:t> IBM Research, Amazon Web Services (AWS) e principais conferências acadêmicas como NeurIPS e ICML documentam continuamente os avanços nesta área em rápida evolução.</a:t>
            </a:r>
            <a:endParaRPr lang="en-US" sz="750" dirty="0"/>
          </a:p>
        </p:txBody>
      </p:sp>
      <p:sp>
        <p:nvSpPr>
          <p:cNvPr id="14" name="CaixaDeTexto 13">
            <a:extLst>
              <a:ext uri="{FF2B5EF4-FFF2-40B4-BE49-F238E27FC236}">
                <a16:creationId xmlns:a16="http://schemas.microsoft.com/office/drawing/2014/main" id="{6118CB3F-701F-50DC-A341-926A476581C5}"/>
              </a:ext>
            </a:extLst>
          </p:cNvPr>
          <p:cNvSpPr txBox="1"/>
          <p:nvPr/>
        </p:nvSpPr>
        <p:spPr>
          <a:xfrm>
            <a:off x="1718733" y="542297"/>
            <a:ext cx="12092094" cy="584775"/>
          </a:xfrm>
          <a:prstGeom prst="rect">
            <a:avLst/>
          </a:prstGeom>
          <a:noFill/>
        </p:spPr>
        <p:txBody>
          <a:bodyPr wrap="square">
            <a:spAutoFit/>
          </a:bodyPr>
          <a:lstStyle/>
          <a:p>
            <a:r>
              <a:rPr lang="pt-BR" sz="3200" dirty="0">
                <a:latin typeface="Arial" panose="020B0604020202020204" pitchFamily="34" charset="0"/>
                <a:cs typeface="Arial" panose="020B0604020202020204" pitchFamily="34" charset="0"/>
              </a:rPr>
              <a:t>Introdução à IA e Machine Learning</a:t>
            </a:r>
          </a:p>
        </p:txBody>
      </p:sp>
      <p:pic>
        <p:nvPicPr>
          <p:cNvPr id="2" name="Image 0">
            <a:extLst>
              <a:ext uri="{FF2B5EF4-FFF2-40B4-BE49-F238E27FC236}">
                <a16:creationId xmlns:a16="http://schemas.microsoft.com/office/drawing/2014/main" id="{9B96B08A-153B-B10E-56BA-4487186E53AF}"/>
              </a:ext>
            </a:extLst>
          </p:cNvPr>
          <p:cNvPicPr>
            <a:picLocks noChangeAspect="1"/>
          </p:cNvPicPr>
          <p:nvPr/>
        </p:nvPicPr>
        <p:blipFill>
          <a:blip r:embed="rId4"/>
          <a:srcRect/>
          <a:stretch/>
        </p:blipFill>
        <p:spPr>
          <a:xfrm>
            <a:off x="10304939" y="1696290"/>
            <a:ext cx="4325461" cy="4325461"/>
          </a:xfrm>
          <a:prstGeom prst="rect">
            <a:avLst/>
          </a:prstGeom>
        </p:spPr>
      </p:pic>
    </p:spTree>
    <p:extLst>
      <p:ext uri="{BB962C8B-B14F-4D97-AF65-F5344CB8AC3E}">
        <p14:creationId xmlns:p14="http://schemas.microsoft.com/office/powerpoint/2010/main" val="927879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82CC7-6A93-3668-EE78-2F2E9CA785D5}"/>
            </a:ext>
          </a:extLst>
        </p:cNvPr>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D0542FC6-9CAE-EA1A-25A2-FF3453ADF446}"/>
              </a:ext>
            </a:extLst>
          </p:cNvPr>
          <p:cNvSpPr txBox="1">
            <a:spLocks/>
          </p:cNvSpPr>
          <p:nvPr/>
        </p:nvSpPr>
        <p:spPr>
          <a:xfrm>
            <a:off x="1444175" y="1322493"/>
            <a:ext cx="8763238" cy="6304280"/>
          </a:xfrm>
          <a:prstGeom prst="rect">
            <a:avLst/>
          </a:prstGeom>
        </p:spPr>
        <p:txBody>
          <a:bodyPr wrap="square">
            <a:noAutofit/>
          </a:bodyPr>
          <a:lst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a:lstStyle>
          <a:p>
            <a:pPr marL="0" indent="0" algn="just">
              <a:buNone/>
            </a:pPr>
            <a:r>
              <a:rPr lang="pt-BR" sz="2100" dirty="0">
                <a:latin typeface="Arial" panose="020B0604020202020204" pitchFamily="34" charset="0"/>
                <a:cs typeface="Arial" panose="020B0604020202020204" pitchFamily="34" charset="0"/>
              </a:rPr>
              <a:t>As Redes Neurais são um subcampo crucial do Machine Learning e representam a espinha dorsal do </a:t>
            </a:r>
            <a:r>
              <a:rPr lang="pt-BR" sz="2100" dirty="0" err="1">
                <a:latin typeface="Arial" panose="020B0604020202020204" pitchFamily="34" charset="0"/>
                <a:cs typeface="Arial" panose="020B0604020202020204" pitchFamily="34" charset="0"/>
              </a:rPr>
              <a:t>Deep</a:t>
            </a:r>
            <a:r>
              <a:rPr lang="pt-BR" sz="2100" dirty="0">
                <a:latin typeface="Arial" panose="020B0604020202020204" pitchFamily="34" charset="0"/>
                <a:cs typeface="Arial" panose="020B0604020202020204" pitchFamily="34" charset="0"/>
              </a:rPr>
              <a:t> Learning. Inspiradas na estrutura e funcionamento do cérebro humano, elas são compostas por camadas interconectadas de nós (neurônios artificiais) que processam informações de forma hierárquica. Ao contrário de modelos de ML mais tradicionais, as redes neurais se destacam na identificação de padrões complexos em grandes volumes de dados brutos, como imagens, sons e textos, sendo capazes de "aprender" características importantes de forma automática.</a:t>
            </a:r>
          </a:p>
          <a:p>
            <a:pPr marL="0" indent="0" algn="just">
              <a:buNone/>
            </a:pPr>
            <a:r>
              <a:rPr lang="pt-BR" sz="2100" dirty="0">
                <a:latin typeface="Arial" panose="020B0604020202020204" pitchFamily="34" charset="0"/>
                <a:cs typeface="Arial" panose="020B0604020202020204" pitchFamily="34" charset="0"/>
              </a:rPr>
              <a:t>A proeminência atual das Redes Neurais, especialmente o </a:t>
            </a:r>
            <a:r>
              <a:rPr lang="pt-BR" sz="2100" dirty="0" err="1">
                <a:latin typeface="Arial" panose="020B0604020202020204" pitchFamily="34" charset="0"/>
                <a:cs typeface="Arial" panose="020B0604020202020204" pitchFamily="34" charset="0"/>
              </a:rPr>
              <a:t>Deep</a:t>
            </a:r>
            <a:r>
              <a:rPr lang="pt-BR" sz="2100" dirty="0">
                <a:latin typeface="Arial" panose="020B0604020202020204" pitchFamily="34" charset="0"/>
                <a:cs typeface="Arial" panose="020B0604020202020204" pitchFamily="34" charset="0"/>
              </a:rPr>
              <a:t> Learning, pode ser atribuída a três fatores convergentes. Primeiramente, a disponibilidade massiva de dados, que permite treinar modelos com milhões ou bilhões de exemplos, é fundamental para o desempenho dessas redes. Em segundo lugar, o poder computacional avançado, particularmente o uso de GPUs (Unidades de Processamento Gráfico), tornou viável o treinamento de redes muito grandes e complexas em tempo razoável. Por fim, o desenvolvimento de algoritmos e arquiteturas mais sofisticadas (como as redes neurais convolucionais e recorrentes) e aprimoramentos nas técnicas de treinamento contribuíram significativamente para superar desafios anteriores e impulsionar suas capacidades.</a:t>
            </a:r>
          </a:p>
        </p:txBody>
      </p:sp>
      <p:sp>
        <p:nvSpPr>
          <p:cNvPr id="10" name="Shape 7">
            <a:extLst>
              <a:ext uri="{FF2B5EF4-FFF2-40B4-BE49-F238E27FC236}">
                <a16:creationId xmlns:a16="http://schemas.microsoft.com/office/drawing/2014/main" id="{83616C5A-2DC0-1B94-FB6A-E25FCA6CA7CF}"/>
              </a:ext>
            </a:extLst>
          </p:cNvPr>
          <p:cNvSpPr/>
          <p:nvPr/>
        </p:nvSpPr>
        <p:spPr>
          <a:xfrm>
            <a:off x="402193" y="8951714"/>
            <a:ext cx="13826014" cy="427315"/>
          </a:xfrm>
          <a:prstGeom prst="roundRect">
            <a:avLst>
              <a:gd name="adj" fmla="val 9883"/>
            </a:avLst>
          </a:prstGeom>
          <a:solidFill>
            <a:srgbClr val="DCDCD5"/>
          </a:solidFill>
          <a:ln/>
        </p:spPr>
        <p:txBody>
          <a:bodyPr/>
          <a:lstStyle/>
          <a:p>
            <a:endParaRPr lang="pt-BR"/>
          </a:p>
        </p:txBody>
      </p:sp>
      <p:pic>
        <p:nvPicPr>
          <p:cNvPr id="11" name="Image 1" descr="preencoded.png">
            <a:extLst>
              <a:ext uri="{FF2B5EF4-FFF2-40B4-BE49-F238E27FC236}">
                <a16:creationId xmlns:a16="http://schemas.microsoft.com/office/drawing/2014/main" id="{1BA5E3E4-07D5-B8E4-C7B5-AF2BF1EF9687}"/>
              </a:ext>
            </a:extLst>
          </p:cNvPr>
          <p:cNvPicPr>
            <a:picLocks noChangeAspect="1"/>
          </p:cNvPicPr>
          <p:nvPr/>
        </p:nvPicPr>
        <p:blipFill>
          <a:blip r:embed="rId3"/>
          <a:stretch>
            <a:fillRect/>
          </a:stretch>
        </p:blipFill>
        <p:spPr>
          <a:xfrm>
            <a:off x="502682" y="9103638"/>
            <a:ext cx="125611" cy="100489"/>
          </a:xfrm>
          <a:prstGeom prst="rect">
            <a:avLst/>
          </a:prstGeom>
        </p:spPr>
      </p:pic>
      <p:sp>
        <p:nvSpPr>
          <p:cNvPr id="12" name="Text 8">
            <a:extLst>
              <a:ext uri="{FF2B5EF4-FFF2-40B4-BE49-F238E27FC236}">
                <a16:creationId xmlns:a16="http://schemas.microsoft.com/office/drawing/2014/main" id="{F00BAE3E-084C-D1C2-6F4B-EF8BD50E3B89}"/>
              </a:ext>
            </a:extLst>
          </p:cNvPr>
          <p:cNvSpPr/>
          <p:nvPr/>
        </p:nvSpPr>
        <p:spPr>
          <a:xfrm>
            <a:off x="728782" y="9077325"/>
            <a:ext cx="13398937" cy="160973"/>
          </a:xfrm>
          <a:prstGeom prst="rect">
            <a:avLst/>
          </a:prstGeom>
          <a:noFill/>
          <a:ln/>
        </p:spPr>
        <p:txBody>
          <a:bodyPr wrap="none" lIns="0" tIns="0" rIns="0" bIns="0" rtlCol="0" anchor="t"/>
          <a:lstStyle/>
          <a:p>
            <a:pPr marL="0" indent="0" algn="l">
              <a:lnSpc>
                <a:spcPts val="1250"/>
              </a:lnSpc>
              <a:buNone/>
            </a:pPr>
            <a:r>
              <a:rPr lang="en-US" sz="750" b="1" dirty="0">
                <a:solidFill>
                  <a:srgbClr val="000000"/>
                </a:solidFill>
                <a:latin typeface="Lato" pitchFamily="34" charset="0"/>
                <a:ea typeface="Lato" pitchFamily="34" charset="-122"/>
                <a:cs typeface="Lato" pitchFamily="34" charset="-120"/>
              </a:rPr>
              <a:t>Fontes confiáveis:</a:t>
            </a:r>
            <a:r>
              <a:rPr lang="en-US" sz="750" dirty="0">
                <a:solidFill>
                  <a:srgbClr val="000000"/>
                </a:solidFill>
                <a:latin typeface="Lato" pitchFamily="34" charset="0"/>
                <a:ea typeface="Lato" pitchFamily="34" charset="-122"/>
                <a:cs typeface="Lato" pitchFamily="34" charset="-120"/>
              </a:rPr>
              <a:t> IBM Research, Amazon Web Services (AWS) e principais conferências acadêmicas como NeurIPS e ICML documentam continuamente os avanços nesta área em rápida evolução.</a:t>
            </a:r>
            <a:endParaRPr lang="en-US" sz="750" dirty="0"/>
          </a:p>
        </p:txBody>
      </p:sp>
      <p:sp>
        <p:nvSpPr>
          <p:cNvPr id="14" name="CaixaDeTexto 13">
            <a:extLst>
              <a:ext uri="{FF2B5EF4-FFF2-40B4-BE49-F238E27FC236}">
                <a16:creationId xmlns:a16="http://schemas.microsoft.com/office/drawing/2014/main" id="{E38D42EF-F785-FE31-EEDE-CA1716F7203C}"/>
              </a:ext>
            </a:extLst>
          </p:cNvPr>
          <p:cNvSpPr txBox="1"/>
          <p:nvPr/>
        </p:nvSpPr>
        <p:spPr>
          <a:xfrm>
            <a:off x="1718733" y="542297"/>
            <a:ext cx="12092094" cy="584775"/>
          </a:xfrm>
          <a:prstGeom prst="rect">
            <a:avLst/>
          </a:prstGeom>
          <a:noFill/>
        </p:spPr>
        <p:txBody>
          <a:bodyPr wrap="square">
            <a:spAutoFit/>
          </a:bodyPr>
          <a:lstStyle/>
          <a:p>
            <a:r>
              <a:rPr lang="pt-BR" sz="3200" dirty="0">
                <a:latin typeface="Arial" panose="020B0604020202020204" pitchFamily="34" charset="0"/>
                <a:cs typeface="Arial" panose="020B0604020202020204" pitchFamily="34" charset="0"/>
              </a:rPr>
              <a:t>Introdução à IA e Machine Learning</a:t>
            </a:r>
          </a:p>
        </p:txBody>
      </p:sp>
      <p:pic>
        <p:nvPicPr>
          <p:cNvPr id="2" name="Image 0">
            <a:extLst>
              <a:ext uri="{FF2B5EF4-FFF2-40B4-BE49-F238E27FC236}">
                <a16:creationId xmlns:a16="http://schemas.microsoft.com/office/drawing/2014/main" id="{093B5DED-5C4A-39FF-4104-688A5E17AC80}"/>
              </a:ext>
            </a:extLst>
          </p:cNvPr>
          <p:cNvPicPr>
            <a:picLocks noChangeAspect="1"/>
          </p:cNvPicPr>
          <p:nvPr/>
        </p:nvPicPr>
        <p:blipFill>
          <a:blip r:embed="rId4"/>
          <a:srcRect/>
          <a:stretch/>
        </p:blipFill>
        <p:spPr>
          <a:xfrm>
            <a:off x="10304939" y="1696290"/>
            <a:ext cx="4325461" cy="4325461"/>
          </a:xfrm>
          <a:prstGeom prst="rect">
            <a:avLst/>
          </a:prstGeom>
        </p:spPr>
      </p:pic>
    </p:spTree>
    <p:extLst>
      <p:ext uri="{BB962C8B-B14F-4D97-AF65-F5344CB8AC3E}">
        <p14:creationId xmlns:p14="http://schemas.microsoft.com/office/powerpoint/2010/main" val="14135503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192FDF-C661-E8F1-8EDB-89137ED54472}"/>
            </a:ext>
          </a:extLst>
        </p:cNvPr>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DEBADD1-1460-9982-9571-5574C3F9FA20}"/>
              </a:ext>
            </a:extLst>
          </p:cNvPr>
          <p:cNvSpPr txBox="1">
            <a:spLocks/>
          </p:cNvSpPr>
          <p:nvPr/>
        </p:nvSpPr>
        <p:spPr>
          <a:xfrm>
            <a:off x="1444175" y="1322493"/>
            <a:ext cx="8763238" cy="6304280"/>
          </a:xfrm>
          <a:prstGeom prst="rect">
            <a:avLst/>
          </a:prstGeom>
        </p:spPr>
        <p:txBody>
          <a:bodyPr wrap="square">
            <a:noAutofit/>
          </a:bodyPr>
          <a:lst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a:lstStyle>
          <a:p>
            <a:pPr marL="0" indent="0" algn="just">
              <a:buNone/>
            </a:pPr>
            <a:r>
              <a:rPr lang="pt-BR" sz="2800" dirty="0">
                <a:latin typeface="Arial" panose="020B0604020202020204" pitchFamily="34" charset="0"/>
                <a:cs typeface="Arial" panose="020B0604020202020204" pitchFamily="34" charset="0"/>
              </a:rPr>
              <a:t>A unidade fundamental das redes neurais, tanto biológicas quanto artificiais, é o neurônio. No contexto biológico, um neurônio humano é uma célula especializada que recebe e transmite informações através de sinais elétricos e químicos. Ele é composto por dendritos que recebem sinais de outros neurônios, um corpo celular que processa esses sinais, um axônio que transmite o sinal processado e sinapses, as conexões que permitem a comunicação com outros neurônios. Essa complexa estrutura de comunicação é a inspiração por trás do </a:t>
            </a:r>
            <a:r>
              <a:rPr lang="pt-BR" sz="2800" dirty="0" err="1">
                <a:latin typeface="Arial" panose="020B0604020202020204" pitchFamily="34" charset="0"/>
                <a:cs typeface="Arial" panose="020B0604020202020204" pitchFamily="34" charset="0"/>
              </a:rPr>
              <a:t>Perceptron</a:t>
            </a:r>
            <a:r>
              <a:rPr lang="pt-BR" sz="2800" dirty="0">
                <a:latin typeface="Arial" panose="020B0604020202020204" pitchFamily="34" charset="0"/>
                <a:cs typeface="Arial" panose="020B0604020202020204" pitchFamily="34" charset="0"/>
              </a:rPr>
              <a:t>, o modelo mais simples de um neurônio artificial, que busca replicar essa capacidade básica de processamento e transmissão de informações.</a:t>
            </a:r>
          </a:p>
        </p:txBody>
      </p:sp>
      <p:sp>
        <p:nvSpPr>
          <p:cNvPr id="10" name="Shape 7">
            <a:extLst>
              <a:ext uri="{FF2B5EF4-FFF2-40B4-BE49-F238E27FC236}">
                <a16:creationId xmlns:a16="http://schemas.microsoft.com/office/drawing/2014/main" id="{BB89B1F4-F130-6AEC-5E59-AE6FC9F171BB}"/>
              </a:ext>
            </a:extLst>
          </p:cNvPr>
          <p:cNvSpPr/>
          <p:nvPr/>
        </p:nvSpPr>
        <p:spPr>
          <a:xfrm>
            <a:off x="402193" y="8951714"/>
            <a:ext cx="13826014" cy="427315"/>
          </a:xfrm>
          <a:prstGeom prst="roundRect">
            <a:avLst>
              <a:gd name="adj" fmla="val 9883"/>
            </a:avLst>
          </a:prstGeom>
          <a:solidFill>
            <a:srgbClr val="DCDCD5"/>
          </a:solidFill>
          <a:ln/>
        </p:spPr>
        <p:txBody>
          <a:bodyPr/>
          <a:lstStyle/>
          <a:p>
            <a:endParaRPr lang="pt-BR"/>
          </a:p>
        </p:txBody>
      </p:sp>
      <p:pic>
        <p:nvPicPr>
          <p:cNvPr id="11" name="Image 1" descr="preencoded.png">
            <a:extLst>
              <a:ext uri="{FF2B5EF4-FFF2-40B4-BE49-F238E27FC236}">
                <a16:creationId xmlns:a16="http://schemas.microsoft.com/office/drawing/2014/main" id="{91EF98DF-62E2-5B82-1AF4-8639707DDD8A}"/>
              </a:ext>
            </a:extLst>
          </p:cNvPr>
          <p:cNvPicPr>
            <a:picLocks noChangeAspect="1"/>
          </p:cNvPicPr>
          <p:nvPr/>
        </p:nvPicPr>
        <p:blipFill>
          <a:blip r:embed="rId3"/>
          <a:stretch>
            <a:fillRect/>
          </a:stretch>
        </p:blipFill>
        <p:spPr>
          <a:xfrm>
            <a:off x="502682" y="9103638"/>
            <a:ext cx="125611" cy="100489"/>
          </a:xfrm>
          <a:prstGeom prst="rect">
            <a:avLst/>
          </a:prstGeom>
        </p:spPr>
      </p:pic>
      <p:sp>
        <p:nvSpPr>
          <p:cNvPr id="12" name="Text 8">
            <a:extLst>
              <a:ext uri="{FF2B5EF4-FFF2-40B4-BE49-F238E27FC236}">
                <a16:creationId xmlns:a16="http://schemas.microsoft.com/office/drawing/2014/main" id="{EFCFD174-61BE-B870-396B-DA30DAC61302}"/>
              </a:ext>
            </a:extLst>
          </p:cNvPr>
          <p:cNvSpPr/>
          <p:nvPr/>
        </p:nvSpPr>
        <p:spPr>
          <a:xfrm>
            <a:off x="728782" y="9077325"/>
            <a:ext cx="13398937" cy="160973"/>
          </a:xfrm>
          <a:prstGeom prst="rect">
            <a:avLst/>
          </a:prstGeom>
          <a:noFill/>
          <a:ln/>
        </p:spPr>
        <p:txBody>
          <a:bodyPr wrap="none" lIns="0" tIns="0" rIns="0" bIns="0" rtlCol="0" anchor="t"/>
          <a:lstStyle/>
          <a:p>
            <a:pPr marL="0" indent="0" algn="l">
              <a:lnSpc>
                <a:spcPts val="1250"/>
              </a:lnSpc>
              <a:buNone/>
            </a:pPr>
            <a:r>
              <a:rPr lang="en-US" sz="750" b="1" dirty="0">
                <a:solidFill>
                  <a:srgbClr val="000000"/>
                </a:solidFill>
                <a:latin typeface="Lato" pitchFamily="34" charset="0"/>
                <a:ea typeface="Lato" pitchFamily="34" charset="-122"/>
                <a:cs typeface="Lato" pitchFamily="34" charset="-120"/>
              </a:rPr>
              <a:t>Fontes confiáveis:</a:t>
            </a:r>
            <a:r>
              <a:rPr lang="en-US" sz="750" dirty="0">
                <a:solidFill>
                  <a:srgbClr val="000000"/>
                </a:solidFill>
                <a:latin typeface="Lato" pitchFamily="34" charset="0"/>
                <a:ea typeface="Lato" pitchFamily="34" charset="-122"/>
                <a:cs typeface="Lato" pitchFamily="34" charset="-120"/>
              </a:rPr>
              <a:t> IBM Research, Amazon Web Services (AWS) e principais conferências acadêmicas como NeurIPS e ICML documentam continuamente os avanços nesta área em rápida evolução.</a:t>
            </a:r>
            <a:endParaRPr lang="en-US" sz="750" dirty="0"/>
          </a:p>
        </p:txBody>
      </p:sp>
      <p:sp>
        <p:nvSpPr>
          <p:cNvPr id="14" name="CaixaDeTexto 13">
            <a:extLst>
              <a:ext uri="{FF2B5EF4-FFF2-40B4-BE49-F238E27FC236}">
                <a16:creationId xmlns:a16="http://schemas.microsoft.com/office/drawing/2014/main" id="{6D31CA44-5B2D-E1B3-6D5A-EAA0B593C591}"/>
              </a:ext>
            </a:extLst>
          </p:cNvPr>
          <p:cNvSpPr txBox="1"/>
          <p:nvPr/>
        </p:nvSpPr>
        <p:spPr>
          <a:xfrm>
            <a:off x="1590040" y="449044"/>
            <a:ext cx="12092094" cy="584775"/>
          </a:xfrm>
          <a:prstGeom prst="rect">
            <a:avLst/>
          </a:prstGeom>
          <a:noFill/>
        </p:spPr>
        <p:txBody>
          <a:bodyPr wrap="square">
            <a:spAutoFit/>
          </a:bodyPr>
          <a:lstStyle/>
          <a:p>
            <a:r>
              <a:rPr lang="pt-BR" sz="3200" dirty="0">
                <a:latin typeface="Arial" panose="020B0604020202020204" pitchFamily="34" charset="0"/>
                <a:cs typeface="Arial" panose="020B0604020202020204" pitchFamily="34" charset="0"/>
              </a:rPr>
              <a:t>O Neurônio Artificial</a:t>
            </a:r>
          </a:p>
        </p:txBody>
      </p:sp>
      <p:pic>
        <p:nvPicPr>
          <p:cNvPr id="2" name="Image 0">
            <a:extLst>
              <a:ext uri="{FF2B5EF4-FFF2-40B4-BE49-F238E27FC236}">
                <a16:creationId xmlns:a16="http://schemas.microsoft.com/office/drawing/2014/main" id="{B35E97C9-E24B-4219-B013-92577F883C53}"/>
              </a:ext>
            </a:extLst>
          </p:cNvPr>
          <p:cNvPicPr>
            <a:picLocks noChangeAspect="1"/>
          </p:cNvPicPr>
          <p:nvPr/>
        </p:nvPicPr>
        <p:blipFill>
          <a:blip r:embed="rId4"/>
          <a:srcRect/>
          <a:stretch/>
        </p:blipFill>
        <p:spPr>
          <a:xfrm>
            <a:off x="10304939" y="1696290"/>
            <a:ext cx="4325461" cy="4325461"/>
          </a:xfrm>
          <a:prstGeom prst="rect">
            <a:avLst/>
          </a:prstGeom>
        </p:spPr>
      </p:pic>
    </p:spTree>
    <p:extLst>
      <p:ext uri="{BB962C8B-B14F-4D97-AF65-F5344CB8AC3E}">
        <p14:creationId xmlns:p14="http://schemas.microsoft.com/office/powerpoint/2010/main" val="3712223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D32B42-D7EE-6B15-412C-9F27440EED18}"/>
            </a:ext>
          </a:extLst>
        </p:cNvPr>
        <p:cNvGrpSpPr/>
        <p:nvPr/>
      </p:nvGrpSpPr>
      <p:grpSpPr>
        <a:xfrm>
          <a:off x="0" y="0"/>
          <a:ext cx="0" cy="0"/>
          <a:chOff x="0" y="0"/>
          <a:chExt cx="0" cy="0"/>
        </a:xfrm>
      </p:grpSpPr>
      <p:sp>
        <p:nvSpPr>
          <p:cNvPr id="15" name="Content Placeholder 2">
            <a:extLst>
              <a:ext uri="{FF2B5EF4-FFF2-40B4-BE49-F238E27FC236}">
                <a16:creationId xmlns:a16="http://schemas.microsoft.com/office/drawing/2014/main" id="{E5C835CF-5F75-BC32-7FBA-BC3D69FD7949}"/>
              </a:ext>
            </a:extLst>
          </p:cNvPr>
          <p:cNvSpPr txBox="1">
            <a:spLocks/>
          </p:cNvSpPr>
          <p:nvPr/>
        </p:nvSpPr>
        <p:spPr>
          <a:xfrm>
            <a:off x="1444175" y="1322493"/>
            <a:ext cx="8763238" cy="6304280"/>
          </a:xfrm>
          <a:prstGeom prst="rect">
            <a:avLst/>
          </a:prstGeom>
        </p:spPr>
        <p:txBody>
          <a:bodyPr wrap="square">
            <a:noAutofit/>
          </a:bodyPr>
          <a:lstStyle>
            <a:lvl1pPr marL="365760" indent="-365760" algn="l" defTabSz="1463040" rtl="0" eaLnBrk="1" latinLnBrk="0" hangingPunct="1">
              <a:lnSpc>
                <a:spcPct val="90000"/>
              </a:lnSpc>
              <a:spcBef>
                <a:spcPts val="1600"/>
              </a:spcBef>
              <a:buFont typeface="Arial" panose="020B0604020202020204" pitchFamily="34" charset="0"/>
              <a:buChar char="•"/>
              <a:defRPr sz="4480" kern="1200">
                <a:solidFill>
                  <a:schemeClr val="tx1"/>
                </a:solidFill>
                <a:latin typeface="+mn-lt"/>
                <a:ea typeface="+mn-ea"/>
                <a:cs typeface="+mn-cs"/>
              </a:defRPr>
            </a:lvl1pPr>
            <a:lvl2pPr marL="1097280" indent="-365760" algn="l" defTabSz="1463040" rtl="0" eaLnBrk="1" latinLnBrk="0" hangingPunct="1">
              <a:lnSpc>
                <a:spcPct val="90000"/>
              </a:lnSpc>
              <a:spcBef>
                <a:spcPts val="800"/>
              </a:spcBef>
              <a:buFont typeface="Arial" panose="020B0604020202020204" pitchFamily="34" charset="0"/>
              <a:buChar char="•"/>
              <a:defRPr sz="3840" kern="1200">
                <a:solidFill>
                  <a:schemeClr val="tx1"/>
                </a:solidFill>
                <a:latin typeface="+mn-lt"/>
                <a:ea typeface="+mn-ea"/>
                <a:cs typeface="+mn-cs"/>
              </a:defRPr>
            </a:lvl2pPr>
            <a:lvl3pPr marL="1828800" indent="-365760" algn="l" defTabSz="1463040" rtl="0" eaLnBrk="1" latinLnBrk="0" hangingPunct="1">
              <a:lnSpc>
                <a:spcPct val="90000"/>
              </a:lnSpc>
              <a:spcBef>
                <a:spcPts val="800"/>
              </a:spcBef>
              <a:buFont typeface="Arial" panose="020B0604020202020204" pitchFamily="34" charset="0"/>
              <a:buChar char="•"/>
              <a:defRPr sz="3200" kern="1200">
                <a:solidFill>
                  <a:schemeClr val="tx1"/>
                </a:solidFill>
                <a:latin typeface="+mn-lt"/>
                <a:ea typeface="+mn-ea"/>
                <a:cs typeface="+mn-cs"/>
              </a:defRPr>
            </a:lvl3pPr>
            <a:lvl4pPr marL="25603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4pPr>
            <a:lvl5pPr marL="329184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5pPr>
            <a:lvl6pPr marL="402336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6pPr>
            <a:lvl7pPr marL="475488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7pPr>
            <a:lvl8pPr marL="548640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8pPr>
            <a:lvl9pPr marL="6217920" indent="-365760" algn="l" defTabSz="1463040" rtl="0" eaLnBrk="1" latinLnBrk="0" hangingPunct="1">
              <a:lnSpc>
                <a:spcPct val="90000"/>
              </a:lnSpc>
              <a:spcBef>
                <a:spcPts val="800"/>
              </a:spcBef>
              <a:buFont typeface="Arial" panose="020B0604020202020204" pitchFamily="34" charset="0"/>
              <a:buChar char="•"/>
              <a:defRPr sz="2880" kern="1200">
                <a:solidFill>
                  <a:schemeClr val="tx1"/>
                </a:solidFill>
                <a:latin typeface="+mn-lt"/>
                <a:ea typeface="+mn-ea"/>
                <a:cs typeface="+mn-cs"/>
              </a:defRPr>
            </a:lvl9pPr>
          </a:lstStyle>
          <a:p>
            <a:pPr marL="0" indent="0" algn="just">
              <a:buNone/>
            </a:pPr>
            <a:r>
              <a:rPr lang="pt-BR" sz="2400" dirty="0">
                <a:latin typeface="Arial" panose="020B0604020202020204" pitchFamily="34" charset="0"/>
                <a:cs typeface="Arial" panose="020B0604020202020204" pitchFamily="34" charset="0"/>
              </a:rPr>
              <a:t>O </a:t>
            </a:r>
            <a:r>
              <a:rPr lang="pt-BR" sz="2400" dirty="0" err="1">
                <a:latin typeface="Arial" panose="020B0604020202020204" pitchFamily="34" charset="0"/>
                <a:cs typeface="Arial" panose="020B0604020202020204" pitchFamily="34" charset="0"/>
              </a:rPr>
              <a:t>Perceptron</a:t>
            </a:r>
            <a:r>
              <a:rPr lang="pt-BR" sz="2400" dirty="0">
                <a:latin typeface="Arial" panose="020B0604020202020204" pitchFamily="34" charset="0"/>
                <a:cs typeface="Arial" panose="020B0604020202020204" pitchFamily="34" charset="0"/>
              </a:rPr>
              <a:t>, ou neurônio artificial, simula essa funcionalidade básica de maneira matemática. Ele recebe múltiplas entradas, cada uma associada a um peso, que representa a importância ou a força da conexão, análogo à sinapse. Um bias é adicionado, funcionando como um limiar ou ajuste para a ativação. A primeira etapa do </a:t>
            </a:r>
            <a:r>
              <a:rPr lang="pt-BR" sz="2400" dirty="0" err="1">
                <a:latin typeface="Arial" panose="020B0604020202020204" pitchFamily="34" charset="0"/>
                <a:cs typeface="Arial" panose="020B0604020202020204" pitchFamily="34" charset="0"/>
              </a:rPr>
              <a:t>Perceptron</a:t>
            </a:r>
            <a:r>
              <a:rPr lang="pt-BR" sz="2400" dirty="0">
                <a:latin typeface="Arial" panose="020B0604020202020204" pitchFamily="34" charset="0"/>
                <a:cs typeface="Arial" panose="020B0604020202020204" pitchFamily="34" charset="0"/>
              </a:rPr>
              <a:t> é calcular uma soma ponderada dessas entradas. Em seguida, essa soma é passada para uma função de ativação (como uma função de passo, sigmoide ou </a:t>
            </a:r>
            <a:r>
              <a:rPr lang="pt-BR" sz="2400" dirty="0" err="1">
                <a:latin typeface="Arial" panose="020B0604020202020204" pitchFamily="34" charset="0"/>
                <a:cs typeface="Arial" panose="020B0604020202020204" pitchFamily="34" charset="0"/>
              </a:rPr>
              <a:t>ReLU</a:t>
            </a:r>
            <a:r>
              <a:rPr lang="pt-BR" sz="2400" dirty="0">
                <a:latin typeface="Arial" panose="020B0604020202020204" pitchFamily="34" charset="0"/>
                <a:cs typeface="Arial" panose="020B0604020202020204" pitchFamily="34" charset="0"/>
              </a:rPr>
              <a:t>), que determina a saída final do neurônio. Essa saída pode representar uma "decisão" ou uma "resposta". Embora um único </a:t>
            </a:r>
            <a:r>
              <a:rPr lang="pt-BR" sz="2400" dirty="0" err="1">
                <a:latin typeface="Arial" panose="020B0604020202020204" pitchFamily="34" charset="0"/>
                <a:cs typeface="Arial" panose="020B0604020202020204" pitchFamily="34" charset="0"/>
              </a:rPr>
              <a:t>Perceptron</a:t>
            </a:r>
            <a:r>
              <a:rPr lang="pt-BR" sz="2400" dirty="0">
                <a:latin typeface="Arial" panose="020B0604020202020204" pitchFamily="34" charset="0"/>
                <a:cs typeface="Arial" panose="020B0604020202020204" pitchFamily="34" charset="0"/>
              </a:rPr>
              <a:t> possa fazer decisões simples, como classificar dados em duas categorias, sua principal limitação é que ele só consegue resolver problemas que são linearmente separáveis, ou seja, onde as categorias podem ser divididas por uma linha reta (ou hiperplano em dimensões superiores).</a:t>
            </a:r>
          </a:p>
        </p:txBody>
      </p:sp>
      <p:sp>
        <p:nvSpPr>
          <p:cNvPr id="10" name="Shape 7">
            <a:extLst>
              <a:ext uri="{FF2B5EF4-FFF2-40B4-BE49-F238E27FC236}">
                <a16:creationId xmlns:a16="http://schemas.microsoft.com/office/drawing/2014/main" id="{29DE857F-3CC9-8BB1-46F6-CA1CA0B9CB98}"/>
              </a:ext>
            </a:extLst>
          </p:cNvPr>
          <p:cNvSpPr/>
          <p:nvPr/>
        </p:nvSpPr>
        <p:spPr>
          <a:xfrm>
            <a:off x="402193" y="8951714"/>
            <a:ext cx="13826014" cy="427315"/>
          </a:xfrm>
          <a:prstGeom prst="roundRect">
            <a:avLst>
              <a:gd name="adj" fmla="val 9883"/>
            </a:avLst>
          </a:prstGeom>
          <a:solidFill>
            <a:srgbClr val="DCDCD5"/>
          </a:solidFill>
          <a:ln/>
        </p:spPr>
        <p:txBody>
          <a:bodyPr/>
          <a:lstStyle/>
          <a:p>
            <a:endParaRPr lang="pt-BR"/>
          </a:p>
        </p:txBody>
      </p:sp>
      <p:pic>
        <p:nvPicPr>
          <p:cNvPr id="11" name="Image 1" descr="preencoded.png">
            <a:extLst>
              <a:ext uri="{FF2B5EF4-FFF2-40B4-BE49-F238E27FC236}">
                <a16:creationId xmlns:a16="http://schemas.microsoft.com/office/drawing/2014/main" id="{17740261-1A22-A4C4-FE03-9241BA87622D}"/>
              </a:ext>
            </a:extLst>
          </p:cNvPr>
          <p:cNvPicPr>
            <a:picLocks noChangeAspect="1"/>
          </p:cNvPicPr>
          <p:nvPr/>
        </p:nvPicPr>
        <p:blipFill>
          <a:blip r:embed="rId3"/>
          <a:stretch>
            <a:fillRect/>
          </a:stretch>
        </p:blipFill>
        <p:spPr>
          <a:xfrm>
            <a:off x="502682" y="9103638"/>
            <a:ext cx="125611" cy="100489"/>
          </a:xfrm>
          <a:prstGeom prst="rect">
            <a:avLst/>
          </a:prstGeom>
        </p:spPr>
      </p:pic>
      <p:sp>
        <p:nvSpPr>
          <p:cNvPr id="12" name="Text 8">
            <a:extLst>
              <a:ext uri="{FF2B5EF4-FFF2-40B4-BE49-F238E27FC236}">
                <a16:creationId xmlns:a16="http://schemas.microsoft.com/office/drawing/2014/main" id="{C213A517-7A3D-3432-E091-C9F8555FA61E}"/>
              </a:ext>
            </a:extLst>
          </p:cNvPr>
          <p:cNvSpPr/>
          <p:nvPr/>
        </p:nvSpPr>
        <p:spPr>
          <a:xfrm>
            <a:off x="728782" y="9077325"/>
            <a:ext cx="13398937" cy="160973"/>
          </a:xfrm>
          <a:prstGeom prst="rect">
            <a:avLst/>
          </a:prstGeom>
          <a:noFill/>
          <a:ln/>
        </p:spPr>
        <p:txBody>
          <a:bodyPr wrap="none" lIns="0" tIns="0" rIns="0" bIns="0" rtlCol="0" anchor="t"/>
          <a:lstStyle/>
          <a:p>
            <a:pPr marL="0" indent="0" algn="l">
              <a:lnSpc>
                <a:spcPts val="1250"/>
              </a:lnSpc>
              <a:buNone/>
            </a:pPr>
            <a:r>
              <a:rPr lang="en-US" sz="750" b="1" dirty="0">
                <a:solidFill>
                  <a:srgbClr val="000000"/>
                </a:solidFill>
                <a:latin typeface="Lato" pitchFamily="34" charset="0"/>
                <a:ea typeface="Lato" pitchFamily="34" charset="-122"/>
                <a:cs typeface="Lato" pitchFamily="34" charset="-120"/>
              </a:rPr>
              <a:t>Fontes confiáveis:</a:t>
            </a:r>
            <a:r>
              <a:rPr lang="en-US" sz="750" dirty="0">
                <a:solidFill>
                  <a:srgbClr val="000000"/>
                </a:solidFill>
                <a:latin typeface="Lato" pitchFamily="34" charset="0"/>
                <a:ea typeface="Lato" pitchFamily="34" charset="-122"/>
                <a:cs typeface="Lato" pitchFamily="34" charset="-120"/>
              </a:rPr>
              <a:t> IBM Research, Amazon Web Services (AWS) e principais conferências acadêmicas como NeurIPS e ICML documentam continuamente os avanços nesta área em rápida evolução.</a:t>
            </a:r>
            <a:endParaRPr lang="en-US" sz="750" dirty="0"/>
          </a:p>
        </p:txBody>
      </p:sp>
      <p:sp>
        <p:nvSpPr>
          <p:cNvPr id="14" name="CaixaDeTexto 13">
            <a:extLst>
              <a:ext uri="{FF2B5EF4-FFF2-40B4-BE49-F238E27FC236}">
                <a16:creationId xmlns:a16="http://schemas.microsoft.com/office/drawing/2014/main" id="{E6B6F270-700D-A985-4243-348F695B6EB3}"/>
              </a:ext>
            </a:extLst>
          </p:cNvPr>
          <p:cNvSpPr txBox="1"/>
          <p:nvPr/>
        </p:nvSpPr>
        <p:spPr>
          <a:xfrm>
            <a:off x="1590040" y="449044"/>
            <a:ext cx="12092094" cy="584775"/>
          </a:xfrm>
          <a:prstGeom prst="rect">
            <a:avLst/>
          </a:prstGeom>
          <a:noFill/>
        </p:spPr>
        <p:txBody>
          <a:bodyPr wrap="square">
            <a:spAutoFit/>
          </a:bodyPr>
          <a:lstStyle/>
          <a:p>
            <a:r>
              <a:rPr lang="pt-BR" sz="3200" dirty="0">
                <a:latin typeface="Arial" panose="020B0604020202020204" pitchFamily="34" charset="0"/>
                <a:cs typeface="Arial" panose="020B0604020202020204" pitchFamily="34" charset="0"/>
              </a:rPr>
              <a:t>O Neurônio Artificial</a:t>
            </a:r>
          </a:p>
        </p:txBody>
      </p:sp>
      <p:pic>
        <p:nvPicPr>
          <p:cNvPr id="2" name="Image 0">
            <a:extLst>
              <a:ext uri="{FF2B5EF4-FFF2-40B4-BE49-F238E27FC236}">
                <a16:creationId xmlns:a16="http://schemas.microsoft.com/office/drawing/2014/main" id="{DC592079-F5D5-34CA-41AF-89DA53AF50E5}"/>
              </a:ext>
            </a:extLst>
          </p:cNvPr>
          <p:cNvPicPr>
            <a:picLocks noChangeAspect="1"/>
          </p:cNvPicPr>
          <p:nvPr/>
        </p:nvPicPr>
        <p:blipFill>
          <a:blip r:embed="rId4"/>
          <a:srcRect/>
          <a:stretch/>
        </p:blipFill>
        <p:spPr>
          <a:xfrm>
            <a:off x="10304939" y="1696290"/>
            <a:ext cx="4325461" cy="4325461"/>
          </a:xfrm>
          <a:prstGeom prst="rect">
            <a:avLst/>
          </a:prstGeom>
        </p:spPr>
      </p:pic>
    </p:spTree>
    <p:extLst>
      <p:ext uri="{BB962C8B-B14F-4D97-AF65-F5344CB8AC3E}">
        <p14:creationId xmlns:p14="http://schemas.microsoft.com/office/powerpoint/2010/main" val="28157504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1756291" y="413624"/>
            <a:ext cx="5477947" cy="505658"/>
          </a:xfrm>
          <a:prstGeom prst="rect">
            <a:avLst/>
          </a:prstGeom>
          <a:noFill/>
          <a:ln/>
        </p:spPr>
        <p:txBody>
          <a:bodyPr wrap="none" lIns="0" tIns="0" rIns="0" bIns="0" rtlCol="0" anchor="t"/>
          <a:lstStyle/>
          <a:p>
            <a:pPr marL="0" indent="0" algn="l">
              <a:lnSpc>
                <a:spcPts val="3950"/>
              </a:lnSpc>
              <a:buNone/>
            </a:pPr>
            <a:r>
              <a:rPr lang="en-US" sz="3200" dirty="0">
                <a:solidFill>
                  <a:srgbClr val="312F2B"/>
                </a:solidFill>
                <a:latin typeface="Arial" panose="020B0604020202020204" pitchFamily="34" charset="0"/>
                <a:ea typeface="Gelasio" pitchFamily="34" charset="-122"/>
                <a:cs typeface="Arial" panose="020B0604020202020204" pitchFamily="34" charset="0"/>
              </a:rPr>
              <a:t>Arquitetura das Redes Neurais</a:t>
            </a:r>
            <a:endParaRPr lang="en-US" sz="3200" dirty="0">
              <a:latin typeface="Arial" panose="020B0604020202020204" pitchFamily="34" charset="0"/>
              <a:cs typeface="Arial" panose="020B0604020202020204" pitchFamily="34" charset="0"/>
            </a:endParaRPr>
          </a:p>
        </p:txBody>
      </p:sp>
      <p:pic>
        <p:nvPicPr>
          <p:cNvPr id="3" name="Image 0" descr="preencoded.png"/>
          <p:cNvPicPr>
            <a:picLocks noChangeAspect="1"/>
          </p:cNvPicPr>
          <p:nvPr/>
        </p:nvPicPr>
        <p:blipFill>
          <a:blip r:embed="rId3"/>
          <a:stretch>
            <a:fillRect/>
          </a:stretch>
        </p:blipFill>
        <p:spPr>
          <a:xfrm>
            <a:off x="647224" y="1401485"/>
            <a:ext cx="809030" cy="1449943"/>
          </a:xfrm>
          <a:prstGeom prst="rect">
            <a:avLst/>
          </a:prstGeom>
        </p:spPr>
      </p:pic>
      <p:sp>
        <p:nvSpPr>
          <p:cNvPr id="4" name="Text 1"/>
          <p:cNvSpPr/>
          <p:nvPr/>
        </p:nvSpPr>
        <p:spPr>
          <a:xfrm>
            <a:off x="1618059" y="1563291"/>
            <a:ext cx="2022515" cy="252770"/>
          </a:xfrm>
          <a:prstGeom prst="rect">
            <a:avLst/>
          </a:prstGeom>
          <a:noFill/>
          <a:ln/>
        </p:spPr>
        <p:txBody>
          <a:bodyPr wrap="none" lIns="0" tIns="0" rIns="0" bIns="0" rtlCol="0" anchor="t"/>
          <a:lstStyle/>
          <a:p>
            <a:pPr marL="0" indent="0" algn="l">
              <a:lnSpc>
                <a:spcPts val="1950"/>
              </a:lnSpc>
              <a:buNone/>
            </a:pPr>
            <a:r>
              <a:rPr lang="en-US" sz="2400" dirty="0">
                <a:solidFill>
                  <a:srgbClr val="272525"/>
                </a:solidFill>
                <a:latin typeface="Gelasio" pitchFamily="34" charset="0"/>
                <a:ea typeface="Gelasio" pitchFamily="34" charset="-122"/>
                <a:cs typeface="Gelasio" pitchFamily="34" charset="-120"/>
              </a:rPr>
              <a:t>Camada de Entrada</a:t>
            </a:r>
            <a:endParaRPr lang="en-US" sz="2400" dirty="0"/>
          </a:p>
        </p:txBody>
      </p:sp>
      <p:sp>
        <p:nvSpPr>
          <p:cNvPr id="5" name="Text 2"/>
          <p:cNvSpPr/>
          <p:nvPr/>
        </p:nvSpPr>
        <p:spPr>
          <a:xfrm>
            <a:off x="1618059" y="1913096"/>
            <a:ext cx="12365117" cy="776526"/>
          </a:xfrm>
          <a:prstGeom prst="rect">
            <a:avLst/>
          </a:prstGeom>
          <a:noFill/>
          <a:ln/>
        </p:spPr>
        <p:txBody>
          <a:bodyPr wrap="square" lIns="0" tIns="0" rIns="0" bIns="0" rtlCol="0" anchor="t"/>
          <a:lstStyle/>
          <a:p>
            <a:pPr marL="0" indent="0" algn="just">
              <a:lnSpc>
                <a:spcPts val="2000"/>
              </a:lnSpc>
              <a:buNone/>
            </a:pPr>
            <a:r>
              <a:rPr lang="en-US" sz="2000" dirty="0">
                <a:solidFill>
                  <a:srgbClr val="272525"/>
                </a:solidFill>
                <a:latin typeface="Lato" pitchFamily="34" charset="0"/>
                <a:ea typeface="Lato" pitchFamily="34" charset="-122"/>
                <a:cs typeface="Lato" pitchFamily="34" charset="-120"/>
              </a:rPr>
              <a:t>O portal de entrada dos dados no sistema neural. Esta camada recebe os dados brutos em sua forma original - sejam pixels de uma imagem digital, valores numéricos de sensores, ou tokens de texto processado. Cada neurônio na camada de entrada corresponde a uma característica específica dos dados de entrada, estabelecendo a interface inicial entre o mundo real e o processamento artificial.</a:t>
            </a:r>
            <a:endParaRPr lang="en-US" sz="2000" dirty="0"/>
          </a:p>
        </p:txBody>
      </p:sp>
      <p:pic>
        <p:nvPicPr>
          <p:cNvPr id="6" name="Image 1" descr="preencoded.png"/>
          <p:cNvPicPr>
            <a:picLocks noChangeAspect="1"/>
          </p:cNvPicPr>
          <p:nvPr/>
        </p:nvPicPr>
        <p:blipFill>
          <a:blip r:embed="rId4"/>
          <a:stretch>
            <a:fillRect/>
          </a:stretch>
        </p:blipFill>
        <p:spPr>
          <a:xfrm>
            <a:off x="647224" y="2851428"/>
            <a:ext cx="809030" cy="1449943"/>
          </a:xfrm>
          <a:prstGeom prst="rect">
            <a:avLst/>
          </a:prstGeom>
        </p:spPr>
      </p:pic>
      <p:sp>
        <p:nvSpPr>
          <p:cNvPr id="7" name="Text 3"/>
          <p:cNvSpPr/>
          <p:nvPr/>
        </p:nvSpPr>
        <p:spPr>
          <a:xfrm>
            <a:off x="1618059" y="3013234"/>
            <a:ext cx="2022515" cy="252770"/>
          </a:xfrm>
          <a:prstGeom prst="rect">
            <a:avLst/>
          </a:prstGeom>
          <a:noFill/>
          <a:ln/>
        </p:spPr>
        <p:txBody>
          <a:bodyPr wrap="none" lIns="0" tIns="0" rIns="0" bIns="0" rtlCol="0" anchor="t"/>
          <a:lstStyle/>
          <a:p>
            <a:pPr marL="0" indent="0" algn="l">
              <a:lnSpc>
                <a:spcPts val="1950"/>
              </a:lnSpc>
              <a:buNone/>
            </a:pPr>
            <a:r>
              <a:rPr lang="en-US" sz="2400" dirty="0">
                <a:solidFill>
                  <a:srgbClr val="272525"/>
                </a:solidFill>
                <a:latin typeface="Gelasio" pitchFamily="34" charset="0"/>
                <a:ea typeface="Gelasio" pitchFamily="34" charset="-122"/>
                <a:cs typeface="Gelasio" pitchFamily="34" charset="-120"/>
              </a:rPr>
              <a:t>Camadas Ocultas</a:t>
            </a:r>
            <a:endParaRPr lang="en-US" sz="2400" dirty="0"/>
          </a:p>
        </p:txBody>
      </p:sp>
      <p:sp>
        <p:nvSpPr>
          <p:cNvPr id="8" name="Text 4"/>
          <p:cNvSpPr/>
          <p:nvPr/>
        </p:nvSpPr>
        <p:spPr>
          <a:xfrm>
            <a:off x="1618059" y="3363039"/>
            <a:ext cx="12365117" cy="776526"/>
          </a:xfrm>
          <a:prstGeom prst="rect">
            <a:avLst/>
          </a:prstGeom>
          <a:noFill/>
          <a:ln/>
        </p:spPr>
        <p:txBody>
          <a:bodyPr wrap="square" lIns="0" tIns="0" rIns="0" bIns="0" rtlCol="0" anchor="t"/>
          <a:lstStyle/>
          <a:p>
            <a:pPr marL="0" indent="0" algn="just">
              <a:lnSpc>
                <a:spcPts val="2000"/>
              </a:lnSpc>
              <a:buNone/>
            </a:pPr>
            <a:r>
              <a:rPr lang="en-US" sz="2000" dirty="0">
                <a:solidFill>
                  <a:srgbClr val="272525"/>
                </a:solidFill>
                <a:latin typeface="Lato" pitchFamily="34" charset="0"/>
                <a:ea typeface="Lato" pitchFamily="34" charset="-122"/>
                <a:cs typeface="Lato" pitchFamily="34" charset="-120"/>
              </a:rPr>
              <a:t>O coração do processamento neural, onde a verdadeira "magia" acontece. Estas camadas intermediárias extraem e transformam características progressivamente mais complexas e abstratas dos dados. Em redes profundas, as primeiras camadas podem detectar bordas e texturas simples, enquanto camadas mais profundas reconhecem formas, objetos e até conceitos abstratos como estilo ou emoção.</a:t>
            </a:r>
            <a:endParaRPr lang="en-US" sz="2000" dirty="0"/>
          </a:p>
        </p:txBody>
      </p:sp>
      <p:pic>
        <p:nvPicPr>
          <p:cNvPr id="9" name="Image 2" descr="preencoded.png"/>
          <p:cNvPicPr>
            <a:picLocks noChangeAspect="1"/>
          </p:cNvPicPr>
          <p:nvPr/>
        </p:nvPicPr>
        <p:blipFill>
          <a:blip r:embed="rId5"/>
          <a:stretch>
            <a:fillRect/>
          </a:stretch>
        </p:blipFill>
        <p:spPr>
          <a:xfrm>
            <a:off x="647224" y="4301371"/>
            <a:ext cx="809030" cy="1449943"/>
          </a:xfrm>
          <a:prstGeom prst="rect">
            <a:avLst/>
          </a:prstGeom>
        </p:spPr>
      </p:pic>
      <p:sp>
        <p:nvSpPr>
          <p:cNvPr id="10" name="Text 5"/>
          <p:cNvSpPr/>
          <p:nvPr/>
        </p:nvSpPr>
        <p:spPr>
          <a:xfrm>
            <a:off x="1618059" y="4463177"/>
            <a:ext cx="2022515" cy="252770"/>
          </a:xfrm>
          <a:prstGeom prst="rect">
            <a:avLst/>
          </a:prstGeom>
          <a:noFill/>
          <a:ln/>
        </p:spPr>
        <p:txBody>
          <a:bodyPr wrap="none" lIns="0" tIns="0" rIns="0" bIns="0" rtlCol="0" anchor="t"/>
          <a:lstStyle/>
          <a:p>
            <a:pPr marL="0" indent="0" algn="l">
              <a:lnSpc>
                <a:spcPts val="1950"/>
              </a:lnSpc>
              <a:buNone/>
            </a:pPr>
            <a:r>
              <a:rPr lang="en-US" sz="2400" dirty="0">
                <a:solidFill>
                  <a:srgbClr val="272525"/>
                </a:solidFill>
                <a:latin typeface="Gelasio" pitchFamily="34" charset="0"/>
                <a:ea typeface="Gelasio" pitchFamily="34" charset="-122"/>
                <a:cs typeface="Gelasio" pitchFamily="34" charset="-120"/>
              </a:rPr>
              <a:t>Camada de Saída</a:t>
            </a:r>
            <a:endParaRPr lang="en-US" sz="2400" dirty="0"/>
          </a:p>
        </p:txBody>
      </p:sp>
      <p:sp>
        <p:nvSpPr>
          <p:cNvPr id="11" name="Text 6"/>
          <p:cNvSpPr/>
          <p:nvPr/>
        </p:nvSpPr>
        <p:spPr>
          <a:xfrm>
            <a:off x="1618059" y="4812983"/>
            <a:ext cx="12365117" cy="776526"/>
          </a:xfrm>
          <a:prstGeom prst="rect">
            <a:avLst/>
          </a:prstGeom>
          <a:noFill/>
          <a:ln/>
        </p:spPr>
        <p:txBody>
          <a:bodyPr wrap="square" lIns="0" tIns="0" rIns="0" bIns="0" rtlCol="0" anchor="t"/>
          <a:lstStyle/>
          <a:p>
            <a:pPr marL="0" indent="0" algn="l">
              <a:lnSpc>
                <a:spcPts val="2000"/>
              </a:lnSpc>
              <a:buNone/>
            </a:pPr>
            <a:r>
              <a:rPr lang="en-US" sz="2000" dirty="0">
                <a:solidFill>
                  <a:srgbClr val="272525"/>
                </a:solidFill>
                <a:latin typeface="Lato" pitchFamily="34" charset="0"/>
                <a:ea typeface="Lato" pitchFamily="34" charset="-122"/>
                <a:cs typeface="Lato" pitchFamily="34" charset="-120"/>
              </a:rPr>
              <a:t>A síntese final do processamento, onde a rede apresenta suas conclusões. Para tarefas de classificação, cada neurônio de saída representa uma classe possível com sua probabilidade associada. Para regressão, a saída pode ser um valor numérico contínuo. A arquitetura desta camada é cuidadosamente projetada para corresponder ao tipo específico de problema que a rede deve resolver.</a:t>
            </a:r>
            <a:endParaRPr lang="en-US" sz="2000" dirty="0"/>
          </a:p>
        </p:txBody>
      </p:sp>
      <p:sp>
        <p:nvSpPr>
          <p:cNvPr id="12" name="Shape 7"/>
          <p:cNvSpPr/>
          <p:nvPr/>
        </p:nvSpPr>
        <p:spPr>
          <a:xfrm>
            <a:off x="647224" y="5933242"/>
            <a:ext cx="6587014" cy="1724025"/>
          </a:xfrm>
          <a:prstGeom prst="roundRect">
            <a:avLst>
              <a:gd name="adj" fmla="val 3942"/>
            </a:avLst>
          </a:prstGeom>
          <a:solidFill>
            <a:srgbClr val="E8E8E3"/>
          </a:solidFill>
          <a:ln w="7620">
            <a:solidFill>
              <a:srgbClr val="CECEC9"/>
            </a:solidFill>
            <a:prstDash val="solid"/>
          </a:ln>
        </p:spPr>
        <p:txBody>
          <a:bodyPr/>
          <a:lstStyle/>
          <a:p>
            <a:endParaRPr lang="pt-BR"/>
          </a:p>
        </p:txBody>
      </p:sp>
      <p:sp>
        <p:nvSpPr>
          <p:cNvPr id="13" name="Text 8"/>
          <p:cNvSpPr/>
          <p:nvPr/>
        </p:nvSpPr>
        <p:spPr>
          <a:xfrm>
            <a:off x="816650" y="6102668"/>
            <a:ext cx="2022515" cy="252770"/>
          </a:xfrm>
          <a:prstGeom prst="rect">
            <a:avLst/>
          </a:prstGeom>
          <a:noFill/>
          <a:ln/>
        </p:spPr>
        <p:txBody>
          <a:bodyPr wrap="none" lIns="0" tIns="0" rIns="0" bIns="0" rtlCol="0" anchor="t"/>
          <a:lstStyle/>
          <a:p>
            <a:pPr marL="0" indent="0" algn="l">
              <a:lnSpc>
                <a:spcPts val="1950"/>
              </a:lnSpc>
              <a:buNone/>
            </a:pPr>
            <a:r>
              <a:rPr lang="en-US" sz="1550" dirty="0">
                <a:solidFill>
                  <a:srgbClr val="272525"/>
                </a:solidFill>
                <a:latin typeface="Gelasio" pitchFamily="34" charset="0"/>
                <a:ea typeface="Gelasio" pitchFamily="34" charset="-122"/>
                <a:cs typeface="Gelasio" pitchFamily="34" charset="-120"/>
              </a:rPr>
              <a:t>Redes Feedforward</a:t>
            </a:r>
            <a:endParaRPr lang="en-US" sz="1550" dirty="0"/>
          </a:p>
        </p:txBody>
      </p:sp>
      <p:sp>
        <p:nvSpPr>
          <p:cNvPr id="14" name="Text 9"/>
          <p:cNvSpPr/>
          <p:nvPr/>
        </p:nvSpPr>
        <p:spPr>
          <a:xfrm>
            <a:off x="816650" y="6452473"/>
            <a:ext cx="6248162" cy="103536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Lato" pitchFamily="34" charset="0"/>
                <a:ea typeface="Lato" pitchFamily="34" charset="-122"/>
                <a:cs typeface="Lato" pitchFamily="34" charset="-120"/>
              </a:rPr>
              <a:t>Arquitetura clássica onde a informação flui em uma única direção, da entrada para a saída, sem formar loops ou ciclos. Esta estrutura linear é ideal para tarefas como classificação de imagens estáticas, onde não há dependência temporal nos dados. A simplicidade conceitual facilita o treinamento e a interpretação dos resultados.</a:t>
            </a:r>
            <a:endParaRPr lang="en-US" sz="1250" dirty="0"/>
          </a:p>
        </p:txBody>
      </p:sp>
      <p:sp>
        <p:nvSpPr>
          <p:cNvPr id="15" name="Shape 10"/>
          <p:cNvSpPr/>
          <p:nvPr/>
        </p:nvSpPr>
        <p:spPr>
          <a:xfrm>
            <a:off x="7396043" y="5933242"/>
            <a:ext cx="6587133" cy="1724025"/>
          </a:xfrm>
          <a:prstGeom prst="roundRect">
            <a:avLst>
              <a:gd name="adj" fmla="val 3942"/>
            </a:avLst>
          </a:prstGeom>
          <a:solidFill>
            <a:srgbClr val="E8E8E3"/>
          </a:solidFill>
          <a:ln w="7620">
            <a:solidFill>
              <a:srgbClr val="CECEC9"/>
            </a:solidFill>
            <a:prstDash val="solid"/>
          </a:ln>
        </p:spPr>
        <p:txBody>
          <a:bodyPr/>
          <a:lstStyle/>
          <a:p>
            <a:endParaRPr lang="pt-BR"/>
          </a:p>
        </p:txBody>
      </p:sp>
      <p:sp>
        <p:nvSpPr>
          <p:cNvPr id="16" name="Text 11"/>
          <p:cNvSpPr/>
          <p:nvPr/>
        </p:nvSpPr>
        <p:spPr>
          <a:xfrm>
            <a:off x="7565469" y="6102668"/>
            <a:ext cx="2022515" cy="252770"/>
          </a:xfrm>
          <a:prstGeom prst="rect">
            <a:avLst/>
          </a:prstGeom>
          <a:noFill/>
          <a:ln/>
        </p:spPr>
        <p:txBody>
          <a:bodyPr wrap="none" lIns="0" tIns="0" rIns="0" bIns="0" rtlCol="0" anchor="t"/>
          <a:lstStyle/>
          <a:p>
            <a:pPr marL="0" indent="0" algn="l">
              <a:lnSpc>
                <a:spcPts val="1950"/>
              </a:lnSpc>
              <a:buNone/>
            </a:pPr>
            <a:r>
              <a:rPr lang="en-US" sz="1550" dirty="0">
                <a:solidFill>
                  <a:srgbClr val="272525"/>
                </a:solidFill>
                <a:latin typeface="Gelasio" pitchFamily="34" charset="0"/>
                <a:ea typeface="Gelasio" pitchFamily="34" charset="-122"/>
                <a:cs typeface="Gelasio" pitchFamily="34" charset="-120"/>
              </a:rPr>
              <a:t>Redes Recorrentes</a:t>
            </a:r>
            <a:endParaRPr lang="en-US" sz="1550" dirty="0"/>
          </a:p>
        </p:txBody>
      </p:sp>
      <p:sp>
        <p:nvSpPr>
          <p:cNvPr id="17" name="Text 12"/>
          <p:cNvSpPr/>
          <p:nvPr/>
        </p:nvSpPr>
        <p:spPr>
          <a:xfrm>
            <a:off x="7565469" y="6452473"/>
            <a:ext cx="6248281" cy="1035368"/>
          </a:xfrm>
          <a:prstGeom prst="rect">
            <a:avLst/>
          </a:prstGeom>
          <a:noFill/>
          <a:ln/>
        </p:spPr>
        <p:txBody>
          <a:bodyPr wrap="square" lIns="0" tIns="0" rIns="0" bIns="0" rtlCol="0" anchor="t"/>
          <a:lstStyle/>
          <a:p>
            <a:pPr marL="0" indent="0" algn="l">
              <a:lnSpc>
                <a:spcPts val="2000"/>
              </a:lnSpc>
              <a:buNone/>
            </a:pPr>
            <a:r>
              <a:rPr lang="en-US" sz="1250" dirty="0">
                <a:solidFill>
                  <a:srgbClr val="272525"/>
                </a:solidFill>
                <a:latin typeface="Lato" pitchFamily="34" charset="0"/>
                <a:ea typeface="Lato" pitchFamily="34" charset="-122"/>
                <a:cs typeface="Lato" pitchFamily="34" charset="-120"/>
              </a:rPr>
              <a:t>Arquiteturas mais sofisticadas que incorporam conexões cíclicas, permitindo que a informação persista e seja reutilizada ao longo do tempo. Esta "memória" temporal as torna perfeitas para processar sequências como texto, áudio, vídeo ou séries temporais, onde o contexto passado influencia significativamente o processamento atual.</a:t>
            </a:r>
            <a:endParaRPr lang="en-US" sz="1250" dirty="0"/>
          </a:p>
        </p:txBody>
      </p:sp>
    </p:spTree>
  </p:cSld>
  <p:clrMapOvr>
    <a:masterClrMapping/>
  </p:clrMapOvr>
</p:sld>
</file>

<file path=ppt/theme/theme1.xml><?xml version="1.0" encoding="utf-8"?>
<a:theme xmlns:a="http://schemas.openxmlformats.org/drawingml/2006/main" name="Personalizar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Copo de Leite">
      <a:fillStyleLst>
        <a:solidFill>
          <a:schemeClr val="phClr"/>
        </a:solidFill>
        <a:gradFill rotWithShape="1">
          <a:gsLst>
            <a:gs pos="0">
              <a:schemeClr val="phClr">
                <a:tint val="15000"/>
                <a:satMod val="250000"/>
              </a:schemeClr>
            </a:gs>
            <a:gs pos="49000">
              <a:schemeClr val="phClr">
                <a:tint val="50000"/>
                <a:satMod val="200000"/>
              </a:schemeClr>
            </a:gs>
            <a:gs pos="49100">
              <a:schemeClr val="phClr">
                <a:tint val="64000"/>
                <a:satMod val="160000"/>
              </a:schemeClr>
            </a:gs>
            <a:gs pos="92000">
              <a:schemeClr val="phClr">
                <a:tint val="50000"/>
                <a:satMod val="200000"/>
              </a:schemeClr>
            </a:gs>
            <a:gs pos="100000">
              <a:schemeClr val="phClr">
                <a:tint val="43000"/>
                <a:satMod val="190000"/>
              </a:schemeClr>
            </a:gs>
          </a:gsLst>
          <a:lin ang="5400000" scaled="1"/>
        </a:gradFill>
        <a:gradFill rotWithShape="1">
          <a:gsLst>
            <a:gs pos="0">
              <a:schemeClr val="phClr">
                <a:tint val="74000"/>
              </a:schemeClr>
            </a:gs>
            <a:gs pos="49000">
              <a:schemeClr val="phClr">
                <a:tint val="96000"/>
                <a:shade val="84000"/>
                <a:satMod val="110000"/>
              </a:schemeClr>
            </a:gs>
            <a:gs pos="49100">
              <a:schemeClr val="phClr">
                <a:shade val="55000"/>
                <a:satMod val="150000"/>
              </a:schemeClr>
            </a:gs>
            <a:gs pos="92000">
              <a:schemeClr val="phClr">
                <a:tint val="98000"/>
                <a:shade val="90000"/>
                <a:satMod val="128000"/>
              </a:schemeClr>
            </a:gs>
            <a:gs pos="100000">
              <a:schemeClr val="phClr">
                <a:tint val="90000"/>
                <a:shade val="97000"/>
                <a:satMod val="128000"/>
              </a:schemeClr>
            </a:gs>
          </a:gsLst>
          <a:lin ang="5400000" scaled="1"/>
        </a:gradFill>
      </a:fillStyleLst>
      <a:lnStyleLst>
        <a:ln w="11430" cap="flat" cmpd="sng" algn="ctr">
          <a:solidFill>
            <a:schemeClr val="phClr"/>
          </a:solidFill>
          <a:prstDash val="solid"/>
        </a:ln>
        <a:ln w="40000" cap="flat" cmpd="sng" algn="ctr">
          <a:solidFill>
            <a:schemeClr val="phClr"/>
          </a:solidFill>
          <a:prstDash val="solid"/>
        </a:ln>
        <a:ln w="31800" cap="flat" cmpd="sng" algn="ctr">
          <a:solidFill>
            <a:schemeClr val="phClr"/>
          </a:solidFill>
          <a:prstDash val="solid"/>
        </a:ln>
      </a:lnStyleLst>
      <a:effectStyleLst>
        <a:effectStyle>
          <a:effectLst>
            <a:outerShdw blurRad="50800" dist="25000" dir="5400000" rotWithShape="0">
              <a:schemeClr val="phClr">
                <a:shade val="30000"/>
                <a:satMod val="150000"/>
                <a:alpha val="38000"/>
              </a:schemeClr>
            </a:outerShdw>
          </a:effectLst>
        </a:effectStyle>
        <a:effectStyle>
          <a:effectLst>
            <a:outerShdw blurRad="39000" dist="25400" dir="5400000" rotWithShape="0">
              <a:schemeClr val="phClr">
                <a:shade val="33000"/>
                <a:alpha val="83000"/>
              </a:schemeClr>
            </a:outerShdw>
          </a:effectLst>
        </a:effectStyle>
        <a:effectStyle>
          <a:effectLst>
            <a:outerShdw blurRad="39000" dist="25400" dir="5400000" rotWithShape="0">
              <a:schemeClr val="phClr">
                <a:shade val="33000"/>
                <a:alpha val="83000"/>
              </a:schemeClr>
            </a:outerShdw>
          </a:effectLst>
          <a:scene3d>
            <a:camera prst="orthographicFront" fov="0">
              <a:rot lat="0" lon="0" rev="0"/>
            </a:camera>
            <a:lightRig rig="contrasting" dir="t">
              <a:rot lat="0" lon="0" rev="1500000"/>
            </a:lightRig>
          </a:scene3d>
          <a:sp3d extrusionH="127000" prstMaterial="powder">
            <a:bevelT w="50800" h="635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596</TotalTime>
  <Words>3494</Words>
  <Application>Microsoft Office PowerPoint</Application>
  <PresentationFormat>Personalizar</PresentationFormat>
  <Paragraphs>97</Paragraphs>
  <Slides>23</Slides>
  <Notes>23</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23</vt:i4>
      </vt:variant>
    </vt:vector>
  </HeadingPairs>
  <TitlesOfParts>
    <vt:vector size="28" baseType="lpstr">
      <vt:lpstr>Calibri</vt:lpstr>
      <vt:lpstr>Arial</vt:lpstr>
      <vt:lpstr>Lato</vt:lpstr>
      <vt:lpstr>Gelasio</vt:lpstr>
      <vt:lpstr>Personalizar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FACULDADE</dc:creator>
  <cp:lastModifiedBy>Fernando Calabria</cp:lastModifiedBy>
  <cp:revision>3</cp:revision>
  <dcterms:created xsi:type="dcterms:W3CDTF">2025-09-28T14:29:11Z</dcterms:created>
  <dcterms:modified xsi:type="dcterms:W3CDTF">2025-09-29T00:38:29Z</dcterms:modified>
</cp:coreProperties>
</file>